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6" r:id="rId8"/>
    <p:sldId id="262" r:id="rId9"/>
    <p:sldId id="263" r:id="rId10"/>
    <p:sldId id="264" r:id="rId11"/>
    <p:sldId id="265" r:id="rId12"/>
  </p:sldIdLst>
  <p:sldSz cx="18288000" cy="10287000"/>
  <p:notesSz cx="6858000" cy="9144000"/>
  <p:embeddedFontLst>
    <p:embeddedFont>
      <p:font typeface="Canva Sans" panose="020B0604020202020204" charset="0"/>
      <p:regular r:id="rId13"/>
    </p:embeddedFont>
    <p:embeddedFont>
      <p:font typeface="Canva Sans Bold" panose="020B0604020202020204" charset="0"/>
      <p:regular r:id="rId14"/>
    </p:embeddedFont>
    <p:embeddedFont>
      <p:font typeface="Canva Sans Medium" panose="020B0604020202020204" charset="0"/>
      <p:regular r:id="rId15"/>
    </p:embeddedFont>
    <p:embeddedFont>
      <p:font typeface="Rustic Printe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4.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bit.ly/4e6Ar9T" TargetMode="Externa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38.png"/><Relationship Id="rId18"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16.png"/><Relationship Id="rId12" Type="http://schemas.openxmlformats.org/officeDocument/2006/relationships/image" Target="../media/image37.svg"/><Relationship Id="rId17" Type="http://schemas.openxmlformats.org/officeDocument/2006/relationships/image" Target="../media/image26.png"/><Relationship Id="rId2" Type="http://schemas.openxmlformats.org/officeDocument/2006/relationships/image" Target="../media/image1.jpeg"/><Relationship Id="rId16" Type="http://schemas.openxmlformats.org/officeDocument/2006/relationships/image" Target="../media/image41.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6.pn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image" Target="../media/image35.svg"/><Relationship Id="rId19" Type="http://schemas.openxmlformats.org/officeDocument/2006/relationships/image" Target="../media/image29.png"/><Relationship Id="rId4" Type="http://schemas.openxmlformats.org/officeDocument/2006/relationships/image" Target="../media/image3.svg"/><Relationship Id="rId9" Type="http://schemas.openxmlformats.org/officeDocument/2006/relationships/image" Target="../media/image34.png"/><Relationship Id="rId14" Type="http://schemas.openxmlformats.org/officeDocument/2006/relationships/image" Target="../media/image39.sv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0.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0.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TextBox 14"/>
          <p:cNvSpPr txBox="1"/>
          <p:nvPr/>
        </p:nvSpPr>
        <p:spPr>
          <a:xfrm>
            <a:off x="4531610" y="4312311"/>
            <a:ext cx="9054745" cy="2524127"/>
          </a:xfrm>
          <a:prstGeom prst="rect">
            <a:avLst/>
          </a:prstGeom>
        </p:spPr>
        <p:txBody>
          <a:bodyPr lIns="0" tIns="0" rIns="0" bIns="0" rtlCol="0" anchor="t">
            <a:spAutoFit/>
          </a:bodyPr>
          <a:lstStyle/>
          <a:p>
            <a:pPr marL="0" lvl="0" indent="0" algn="ctr">
              <a:lnSpc>
                <a:spcPts val="8400"/>
              </a:lnSpc>
            </a:pPr>
            <a:r>
              <a:rPr lang="en-US" sz="10000" spc="-600" dirty="0">
                <a:solidFill>
                  <a:srgbClr val="0B4E7C"/>
                </a:solidFill>
                <a:latin typeface="Rustic Printed"/>
                <a:ea typeface="Rustic Printed"/>
                <a:cs typeface="Rustic Printed"/>
                <a:sym typeface="Rustic Printed"/>
              </a:rPr>
              <a:t>CRIME ANALYSIS DASHBOARD</a:t>
            </a:r>
          </a:p>
        </p:txBody>
      </p:sp>
      <p:sp>
        <p:nvSpPr>
          <p:cNvPr id="15" name="Freeform 15"/>
          <p:cNvSpPr/>
          <p:nvPr/>
        </p:nvSpPr>
        <p:spPr>
          <a:xfrm rot="4142913">
            <a:off x="12361563" y="2621106"/>
            <a:ext cx="2770524" cy="1664799"/>
          </a:xfrm>
          <a:custGeom>
            <a:avLst/>
            <a:gdLst/>
            <a:ahLst/>
            <a:cxnLst/>
            <a:rect l="l" t="t" r="r" b="b"/>
            <a:pathLst>
              <a:path w="2770524" h="1664799">
                <a:moveTo>
                  <a:pt x="0" y="0"/>
                </a:moveTo>
                <a:lnTo>
                  <a:pt x="2770525" y="0"/>
                </a:lnTo>
                <a:lnTo>
                  <a:pt x="2770525"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TextBox 16"/>
          <p:cNvSpPr txBox="1"/>
          <p:nvPr/>
        </p:nvSpPr>
        <p:spPr>
          <a:xfrm>
            <a:off x="3966196" y="7092766"/>
            <a:ext cx="10355609" cy="381067"/>
          </a:xfrm>
          <a:prstGeom prst="rect">
            <a:avLst/>
          </a:prstGeom>
        </p:spPr>
        <p:txBody>
          <a:bodyPr lIns="0" tIns="0" rIns="0" bIns="0" rtlCol="0" anchor="t">
            <a:spAutoFit/>
          </a:bodyPr>
          <a:lstStyle/>
          <a:p>
            <a:pPr marL="0" lvl="0" indent="0" algn="ctr">
              <a:lnSpc>
                <a:spcPts val="2955"/>
              </a:lnSpc>
              <a:spcBef>
                <a:spcPct val="0"/>
              </a:spcBef>
            </a:pPr>
            <a:r>
              <a:rPr lang="en-US" sz="2841" b="1" spc="179">
                <a:solidFill>
                  <a:srgbClr val="000000"/>
                </a:solidFill>
                <a:latin typeface="Canva Sans Medium"/>
                <a:ea typeface="Canva Sans Medium"/>
                <a:cs typeface="Canva Sans Medium"/>
                <a:sym typeface="Canva Sans Medium"/>
              </a:rPr>
              <a:t>BY : ENDAH RAKHMAWATI</a:t>
            </a:r>
          </a:p>
        </p:txBody>
      </p:sp>
      <p:sp>
        <p:nvSpPr>
          <p:cNvPr id="17" name="Freeform 17"/>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8" name="Freeform 18"/>
          <p:cNvSpPr/>
          <p:nvPr/>
        </p:nvSpPr>
        <p:spPr>
          <a:xfrm flipH="1">
            <a:off x="4270593" y="2612842"/>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9" name="Freeform 19"/>
          <p:cNvSpPr/>
          <p:nvPr/>
        </p:nvSpPr>
        <p:spPr>
          <a:xfrm>
            <a:off x="13026394" y="6430583"/>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20" name="Freeform 20"/>
          <p:cNvSpPr/>
          <p:nvPr/>
        </p:nvSpPr>
        <p:spPr>
          <a:xfrm>
            <a:off x="9192482" y="1674029"/>
            <a:ext cx="1984157" cy="1877625"/>
          </a:xfrm>
          <a:custGeom>
            <a:avLst/>
            <a:gdLst/>
            <a:ahLst/>
            <a:cxnLst/>
            <a:rect l="l" t="t" r="r" b="b"/>
            <a:pathLst>
              <a:path w="1984157" h="1877625">
                <a:moveTo>
                  <a:pt x="0" y="0"/>
                </a:moveTo>
                <a:lnTo>
                  <a:pt x="1984157" y="0"/>
                </a:lnTo>
                <a:lnTo>
                  <a:pt x="1984157" y="1877626"/>
                </a:lnTo>
                <a:lnTo>
                  <a:pt x="0" y="1877626"/>
                </a:lnTo>
                <a:lnTo>
                  <a:pt x="0" y="0"/>
                </a:lnTo>
                <a:close/>
              </a:path>
            </a:pathLst>
          </a:custGeom>
          <a:blipFill>
            <a:blip r:embed="rId29"/>
            <a:stretch>
              <a:fillRect l="-41380" t="-14260" r="-39367" b="-13075"/>
            </a:stretch>
          </a:blipFill>
        </p:spPr>
      </p:sp>
      <p:sp>
        <p:nvSpPr>
          <p:cNvPr id="21" name="Freeform 21"/>
          <p:cNvSpPr/>
          <p:nvPr/>
        </p:nvSpPr>
        <p:spPr>
          <a:xfrm>
            <a:off x="6672844" y="1668465"/>
            <a:ext cx="2519638" cy="1883190"/>
          </a:xfrm>
          <a:custGeom>
            <a:avLst/>
            <a:gdLst/>
            <a:ahLst/>
            <a:cxnLst/>
            <a:rect l="l" t="t" r="r" b="b"/>
            <a:pathLst>
              <a:path w="2519638" h="1883190">
                <a:moveTo>
                  <a:pt x="0" y="0"/>
                </a:moveTo>
                <a:lnTo>
                  <a:pt x="2519638" y="0"/>
                </a:lnTo>
                <a:lnTo>
                  <a:pt x="2519638" y="1883190"/>
                </a:lnTo>
                <a:lnTo>
                  <a:pt x="0" y="1883190"/>
                </a:lnTo>
                <a:lnTo>
                  <a:pt x="0" y="0"/>
                </a:lnTo>
                <a:close/>
              </a:path>
            </a:pathLst>
          </a:custGeom>
          <a:blipFill>
            <a:blip r:embed="rId30"/>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023586" y="3323916"/>
            <a:ext cx="4118401" cy="3639169"/>
          </a:xfrm>
          <a:custGeom>
            <a:avLst/>
            <a:gdLst/>
            <a:ahLst/>
            <a:cxnLst/>
            <a:rect l="l" t="t" r="r" b="b"/>
            <a:pathLst>
              <a:path w="4118401" h="3639169">
                <a:moveTo>
                  <a:pt x="0" y="0"/>
                </a:moveTo>
                <a:lnTo>
                  <a:pt x="4118401" y="0"/>
                </a:lnTo>
                <a:lnTo>
                  <a:pt x="4118401" y="3639168"/>
                </a:lnTo>
                <a:lnTo>
                  <a:pt x="0" y="363916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1220196" y="3728658"/>
            <a:ext cx="3930127" cy="514175"/>
          </a:xfrm>
          <a:prstGeom prst="rect">
            <a:avLst/>
          </a:prstGeom>
        </p:spPr>
        <p:txBody>
          <a:bodyPr lIns="0" tIns="0" rIns="0" bIns="0" rtlCol="0" anchor="t">
            <a:spAutoFit/>
          </a:bodyPr>
          <a:lstStyle/>
          <a:p>
            <a:pPr marL="0" lvl="0" indent="0" algn="ctr">
              <a:lnSpc>
                <a:spcPts val="3133"/>
              </a:lnSpc>
              <a:spcBef>
                <a:spcPct val="0"/>
              </a:spcBef>
            </a:pPr>
            <a:r>
              <a:rPr lang="en-US" sz="3263" spc="-195">
                <a:solidFill>
                  <a:srgbClr val="FFFFFF"/>
                </a:solidFill>
                <a:latin typeface="Rustic Printed"/>
                <a:ea typeface="Rustic Printed"/>
                <a:cs typeface="Rustic Printed"/>
                <a:sym typeface="Rustic Printed"/>
              </a:rPr>
              <a:t>THE HIGHEST TOTAL CRIME</a:t>
            </a:r>
          </a:p>
        </p:txBody>
      </p:sp>
      <p:sp>
        <p:nvSpPr>
          <p:cNvPr id="5" name="TextBox 5"/>
          <p:cNvSpPr txBox="1"/>
          <p:nvPr/>
        </p:nvSpPr>
        <p:spPr>
          <a:xfrm>
            <a:off x="1304064" y="4646206"/>
            <a:ext cx="3762391" cy="1437005"/>
          </a:xfrm>
          <a:prstGeom prst="rect">
            <a:avLst/>
          </a:prstGeom>
        </p:spPr>
        <p:txBody>
          <a:bodyPr lIns="0" tIns="0" rIns="0" bIns="0" rtlCol="0" anchor="t">
            <a:spAutoFit/>
          </a:bodyPr>
          <a:lstStyle/>
          <a:p>
            <a:pPr algn="ctr">
              <a:lnSpc>
                <a:spcPts val="2860"/>
              </a:lnSpc>
            </a:pPr>
            <a:r>
              <a:rPr lang="en-US" sz="2000" b="1">
                <a:solidFill>
                  <a:srgbClr val="FFFFFF"/>
                </a:solidFill>
                <a:latin typeface="Canva Sans Medium"/>
                <a:ea typeface="Canva Sans Medium"/>
                <a:cs typeface="Canva Sans Medium"/>
                <a:sym typeface="Canva Sans Medium"/>
              </a:rPr>
              <a:t>Time : In year 2022, month October, Sunday.</a:t>
            </a:r>
          </a:p>
          <a:p>
            <a:pPr algn="ctr">
              <a:lnSpc>
                <a:spcPts val="2860"/>
              </a:lnSpc>
            </a:pPr>
            <a:r>
              <a:rPr lang="en-US" sz="2000" b="1">
                <a:solidFill>
                  <a:srgbClr val="FFFFFF"/>
                </a:solidFill>
                <a:latin typeface="Canva Sans Medium"/>
                <a:ea typeface="Canva Sans Medium"/>
                <a:cs typeface="Canva Sans Medium"/>
                <a:sym typeface="Canva Sans Medium"/>
              </a:rPr>
              <a:t>Place: Austria is the most criminal country in Europe.</a:t>
            </a:r>
          </a:p>
        </p:txBody>
      </p:sp>
      <p:sp>
        <p:nvSpPr>
          <p:cNvPr id="6" name="Freeform 6"/>
          <p:cNvSpPr/>
          <p:nvPr/>
        </p:nvSpPr>
        <p:spPr>
          <a:xfrm>
            <a:off x="5141987" y="3365046"/>
            <a:ext cx="4118401" cy="3639169"/>
          </a:xfrm>
          <a:custGeom>
            <a:avLst/>
            <a:gdLst/>
            <a:ahLst/>
            <a:cxnLst/>
            <a:rect l="l" t="t" r="r" b="b"/>
            <a:pathLst>
              <a:path w="4118401" h="3639169">
                <a:moveTo>
                  <a:pt x="0" y="0"/>
                </a:moveTo>
                <a:lnTo>
                  <a:pt x="4118401" y="0"/>
                </a:lnTo>
                <a:lnTo>
                  <a:pt x="4118401" y="3639169"/>
                </a:lnTo>
                <a:lnTo>
                  <a:pt x="0" y="36391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TextBox 7"/>
          <p:cNvSpPr txBox="1"/>
          <p:nvPr/>
        </p:nvSpPr>
        <p:spPr>
          <a:xfrm>
            <a:off x="5883748" y="3778397"/>
            <a:ext cx="2634879" cy="514175"/>
          </a:xfrm>
          <a:prstGeom prst="rect">
            <a:avLst/>
          </a:prstGeom>
        </p:spPr>
        <p:txBody>
          <a:bodyPr lIns="0" tIns="0" rIns="0" bIns="0" rtlCol="0" anchor="t">
            <a:spAutoFit/>
          </a:bodyPr>
          <a:lstStyle/>
          <a:p>
            <a:pPr marL="0" lvl="0" indent="0" algn="ctr">
              <a:lnSpc>
                <a:spcPts val="3133"/>
              </a:lnSpc>
              <a:spcBef>
                <a:spcPct val="0"/>
              </a:spcBef>
            </a:pPr>
            <a:r>
              <a:rPr lang="en-US" sz="3263" spc="-195">
                <a:solidFill>
                  <a:srgbClr val="FFFFFF"/>
                </a:solidFill>
                <a:latin typeface="Rustic Printed"/>
                <a:ea typeface="Rustic Printed"/>
                <a:cs typeface="Rustic Printed"/>
                <a:sym typeface="Rustic Printed"/>
              </a:rPr>
              <a:t>DANGEROUS TIME</a:t>
            </a:r>
          </a:p>
        </p:txBody>
      </p:sp>
      <p:sp>
        <p:nvSpPr>
          <p:cNvPr id="8" name="TextBox 8"/>
          <p:cNvSpPr txBox="1"/>
          <p:nvPr/>
        </p:nvSpPr>
        <p:spPr>
          <a:xfrm>
            <a:off x="5495607" y="4646206"/>
            <a:ext cx="3411161" cy="351155"/>
          </a:xfrm>
          <a:prstGeom prst="rect">
            <a:avLst/>
          </a:prstGeom>
        </p:spPr>
        <p:txBody>
          <a:bodyPr lIns="0" tIns="0" rIns="0" bIns="0" rtlCol="0" anchor="t">
            <a:spAutoFit/>
          </a:bodyPr>
          <a:lstStyle/>
          <a:p>
            <a:pPr algn="l">
              <a:lnSpc>
                <a:spcPts val="2860"/>
              </a:lnSpc>
            </a:pPr>
            <a:r>
              <a:rPr lang="en-US" sz="2000" b="1">
                <a:solidFill>
                  <a:srgbClr val="FFFFFF"/>
                </a:solidFill>
                <a:latin typeface="Canva Sans Medium"/>
                <a:ea typeface="Canva Sans Medium"/>
                <a:cs typeface="Canva Sans Medium"/>
                <a:sym typeface="Canva Sans Medium"/>
              </a:rPr>
              <a:t>In time range 21:00 - 00:00</a:t>
            </a:r>
          </a:p>
        </p:txBody>
      </p:sp>
      <p:sp>
        <p:nvSpPr>
          <p:cNvPr id="9" name="Freeform 9"/>
          <p:cNvSpPr/>
          <p:nvPr/>
        </p:nvSpPr>
        <p:spPr>
          <a:xfrm>
            <a:off x="13378789" y="3385612"/>
            <a:ext cx="4071854" cy="3598038"/>
          </a:xfrm>
          <a:custGeom>
            <a:avLst/>
            <a:gdLst/>
            <a:ahLst/>
            <a:cxnLst/>
            <a:rect l="l" t="t" r="r" b="b"/>
            <a:pathLst>
              <a:path w="4071854" h="3598038">
                <a:moveTo>
                  <a:pt x="0" y="0"/>
                </a:moveTo>
                <a:lnTo>
                  <a:pt x="4071854" y="0"/>
                </a:lnTo>
                <a:lnTo>
                  <a:pt x="4071854" y="3598038"/>
                </a:lnTo>
                <a:lnTo>
                  <a:pt x="0" y="359803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TextBox 10"/>
          <p:cNvSpPr txBox="1"/>
          <p:nvPr/>
        </p:nvSpPr>
        <p:spPr>
          <a:xfrm>
            <a:off x="14112166" y="3794075"/>
            <a:ext cx="2605099" cy="508579"/>
          </a:xfrm>
          <a:prstGeom prst="rect">
            <a:avLst/>
          </a:prstGeom>
        </p:spPr>
        <p:txBody>
          <a:bodyPr lIns="0" tIns="0" rIns="0" bIns="0" rtlCol="0" anchor="t">
            <a:spAutoFit/>
          </a:bodyPr>
          <a:lstStyle/>
          <a:p>
            <a:pPr marL="0" lvl="0" indent="0" algn="ctr">
              <a:lnSpc>
                <a:spcPts val="3097"/>
              </a:lnSpc>
              <a:spcBef>
                <a:spcPct val="0"/>
              </a:spcBef>
            </a:pPr>
            <a:r>
              <a:rPr lang="en-US" sz="3226" spc="-193">
                <a:solidFill>
                  <a:srgbClr val="FFFFFF"/>
                </a:solidFill>
                <a:latin typeface="Rustic Printed"/>
                <a:ea typeface="Rustic Printed"/>
                <a:cs typeface="Rustic Printed"/>
                <a:sym typeface="Rustic Printed"/>
              </a:rPr>
              <a:t>INVOLVED PERSON</a:t>
            </a:r>
          </a:p>
        </p:txBody>
      </p:sp>
      <p:sp>
        <p:nvSpPr>
          <p:cNvPr id="11" name="TextBox 11"/>
          <p:cNvSpPr txBox="1"/>
          <p:nvPr/>
        </p:nvSpPr>
        <p:spPr>
          <a:xfrm>
            <a:off x="14080398" y="4646206"/>
            <a:ext cx="2668635" cy="1075055"/>
          </a:xfrm>
          <a:prstGeom prst="rect">
            <a:avLst/>
          </a:prstGeom>
        </p:spPr>
        <p:txBody>
          <a:bodyPr lIns="0" tIns="0" rIns="0" bIns="0" rtlCol="0" anchor="t">
            <a:spAutoFit/>
          </a:bodyPr>
          <a:lstStyle/>
          <a:p>
            <a:pPr algn="ctr">
              <a:lnSpc>
                <a:spcPts val="2860"/>
              </a:lnSpc>
            </a:pPr>
            <a:r>
              <a:rPr lang="en-US" sz="2000" b="1">
                <a:solidFill>
                  <a:srgbClr val="FFFFFF"/>
                </a:solidFill>
                <a:latin typeface="Canva Sans Medium"/>
                <a:ea typeface="Canva Sans Medium"/>
                <a:cs typeface="Canva Sans Medium"/>
                <a:sym typeface="Canva Sans Medium"/>
              </a:rPr>
              <a:t>MALE in productive age group, almost in age 20-50 yo.</a:t>
            </a:r>
          </a:p>
        </p:txBody>
      </p:sp>
      <p:sp>
        <p:nvSpPr>
          <p:cNvPr id="12" name="Freeform 12"/>
          <p:cNvSpPr/>
          <p:nvPr/>
        </p:nvSpPr>
        <p:spPr>
          <a:xfrm>
            <a:off x="9260388" y="3365046"/>
            <a:ext cx="4118401" cy="3639169"/>
          </a:xfrm>
          <a:custGeom>
            <a:avLst/>
            <a:gdLst/>
            <a:ahLst/>
            <a:cxnLst/>
            <a:rect l="l" t="t" r="r" b="b"/>
            <a:pathLst>
              <a:path w="4118401" h="3639169">
                <a:moveTo>
                  <a:pt x="0" y="0"/>
                </a:moveTo>
                <a:lnTo>
                  <a:pt x="4118401" y="0"/>
                </a:lnTo>
                <a:lnTo>
                  <a:pt x="4118401" y="3639169"/>
                </a:lnTo>
                <a:lnTo>
                  <a:pt x="0" y="363916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3" name="TextBox 13"/>
          <p:cNvSpPr txBox="1"/>
          <p:nvPr/>
        </p:nvSpPr>
        <p:spPr>
          <a:xfrm>
            <a:off x="10396004" y="3778397"/>
            <a:ext cx="1847170" cy="514175"/>
          </a:xfrm>
          <a:prstGeom prst="rect">
            <a:avLst/>
          </a:prstGeom>
        </p:spPr>
        <p:txBody>
          <a:bodyPr lIns="0" tIns="0" rIns="0" bIns="0" rtlCol="0" anchor="t">
            <a:spAutoFit/>
          </a:bodyPr>
          <a:lstStyle/>
          <a:p>
            <a:pPr marL="0" lvl="0" indent="0" algn="ctr">
              <a:lnSpc>
                <a:spcPts val="3133"/>
              </a:lnSpc>
              <a:spcBef>
                <a:spcPct val="0"/>
              </a:spcBef>
            </a:pPr>
            <a:r>
              <a:rPr lang="en-US" sz="3263" spc="-195">
                <a:solidFill>
                  <a:srgbClr val="FFFFFF"/>
                </a:solidFill>
                <a:latin typeface="Rustic Printed"/>
                <a:ea typeface="Rustic Printed"/>
                <a:cs typeface="Rustic Printed"/>
                <a:sym typeface="Rustic Printed"/>
              </a:rPr>
              <a:t>CRIME</a:t>
            </a:r>
            <a:r>
              <a:rPr lang="en-US" sz="3263" u="none" strike="noStrike" spc="-195">
                <a:solidFill>
                  <a:srgbClr val="FFFFFF"/>
                </a:solidFill>
                <a:latin typeface="Rustic Printed"/>
                <a:ea typeface="Rustic Printed"/>
                <a:cs typeface="Rustic Printed"/>
                <a:sym typeface="Rustic Printed"/>
              </a:rPr>
              <a:t> TYPE</a:t>
            </a:r>
          </a:p>
        </p:txBody>
      </p:sp>
      <p:sp>
        <p:nvSpPr>
          <p:cNvPr id="14" name="TextBox 14"/>
          <p:cNvSpPr txBox="1"/>
          <p:nvPr/>
        </p:nvSpPr>
        <p:spPr>
          <a:xfrm>
            <a:off x="9615203" y="4646206"/>
            <a:ext cx="3408771" cy="1075055"/>
          </a:xfrm>
          <a:prstGeom prst="rect">
            <a:avLst/>
          </a:prstGeom>
        </p:spPr>
        <p:txBody>
          <a:bodyPr lIns="0" tIns="0" rIns="0" bIns="0" rtlCol="0" anchor="t">
            <a:spAutoFit/>
          </a:bodyPr>
          <a:lstStyle/>
          <a:p>
            <a:pPr algn="ctr">
              <a:lnSpc>
                <a:spcPts val="2860"/>
              </a:lnSpc>
            </a:pPr>
            <a:r>
              <a:rPr lang="en-US" sz="2000" b="1">
                <a:solidFill>
                  <a:srgbClr val="FFFFFF"/>
                </a:solidFill>
                <a:latin typeface="Canva Sans Medium"/>
                <a:ea typeface="Canva Sans Medium"/>
                <a:cs typeface="Canva Sans Medium"/>
                <a:sym typeface="Canva Sans Medium"/>
              </a:rPr>
              <a:t>Violence and Sexual Offences is the common occurs crime in Europe. </a:t>
            </a:r>
          </a:p>
        </p:txBody>
      </p:sp>
      <p:sp>
        <p:nvSpPr>
          <p:cNvPr id="15" name="TextBox 15"/>
          <p:cNvSpPr txBox="1"/>
          <p:nvPr/>
        </p:nvSpPr>
        <p:spPr>
          <a:xfrm>
            <a:off x="1023586" y="1029191"/>
            <a:ext cx="2795384" cy="1015365"/>
          </a:xfrm>
          <a:prstGeom prst="rect">
            <a:avLst/>
          </a:prstGeom>
        </p:spPr>
        <p:txBody>
          <a:bodyPr lIns="0" tIns="0" rIns="0" bIns="0" rtlCol="0" anchor="t">
            <a:spAutoFit/>
          </a:bodyPr>
          <a:lstStyle/>
          <a:p>
            <a:pPr marL="0" lvl="0" indent="0" algn="ctr">
              <a:lnSpc>
                <a:spcPts val="5879"/>
              </a:lnSpc>
              <a:spcBef>
                <a:spcPct val="0"/>
              </a:spcBef>
            </a:pPr>
            <a:r>
              <a:rPr lang="en-US" sz="6999" spc="-419">
                <a:solidFill>
                  <a:srgbClr val="0B4E7C"/>
                </a:solidFill>
                <a:latin typeface="Rustic Printed"/>
                <a:ea typeface="Rustic Printed"/>
                <a:cs typeface="Rustic Printed"/>
                <a:sym typeface="Rustic Printed"/>
              </a:rPr>
              <a:t>INSIGHTS</a:t>
            </a:r>
          </a:p>
        </p:txBody>
      </p:sp>
      <p:sp>
        <p:nvSpPr>
          <p:cNvPr id="16" name="Freeform 16"/>
          <p:cNvSpPr/>
          <p:nvPr/>
        </p:nvSpPr>
        <p:spPr>
          <a:xfrm>
            <a:off x="3818970" y="627727"/>
            <a:ext cx="1894684" cy="1770668"/>
          </a:xfrm>
          <a:custGeom>
            <a:avLst/>
            <a:gdLst/>
            <a:ahLst/>
            <a:cxnLst/>
            <a:rect l="l" t="t" r="r" b="b"/>
            <a:pathLst>
              <a:path w="1894684" h="1770668">
                <a:moveTo>
                  <a:pt x="0" y="0"/>
                </a:moveTo>
                <a:lnTo>
                  <a:pt x="1894684" y="0"/>
                </a:lnTo>
                <a:lnTo>
                  <a:pt x="1894684" y="1770668"/>
                </a:lnTo>
                <a:lnTo>
                  <a:pt x="0" y="17706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7" name="Freeform 17"/>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p:cNvSpPr/>
          <p:nvPr/>
        </p:nvSpPr>
        <p:spPr>
          <a:xfrm>
            <a:off x="5163610" y="5547815"/>
            <a:ext cx="817681" cy="803251"/>
          </a:xfrm>
          <a:custGeom>
            <a:avLst/>
            <a:gdLst/>
            <a:ahLst/>
            <a:cxnLst/>
            <a:rect l="l" t="t" r="r" b="b"/>
            <a:pathLst>
              <a:path w="817681" h="803251">
                <a:moveTo>
                  <a:pt x="0" y="0"/>
                </a:moveTo>
                <a:lnTo>
                  <a:pt x="817681" y="0"/>
                </a:lnTo>
                <a:lnTo>
                  <a:pt x="817681" y="803251"/>
                </a:lnTo>
                <a:lnTo>
                  <a:pt x="0" y="803251"/>
                </a:lnTo>
                <a:lnTo>
                  <a:pt x="0" y="0"/>
                </a:lnTo>
                <a:close/>
              </a:path>
            </a:pathLst>
          </a:custGeom>
          <a:blipFill>
            <a:blip r:embed="rId29"/>
            <a:stretch>
              <a:fillRect l="-40819" t="-2891" r="-41995" b="-3089"/>
            </a:stretch>
          </a:blipFill>
        </p:spPr>
      </p:sp>
      <p:sp>
        <p:nvSpPr>
          <p:cNvPr id="19" name="Freeform 19"/>
          <p:cNvSpPr/>
          <p:nvPr/>
        </p:nvSpPr>
        <p:spPr>
          <a:xfrm>
            <a:off x="5163610" y="4394402"/>
            <a:ext cx="817681" cy="817681"/>
          </a:xfrm>
          <a:custGeom>
            <a:avLst/>
            <a:gdLst/>
            <a:ahLst/>
            <a:cxnLst/>
            <a:rect l="l" t="t" r="r" b="b"/>
            <a:pathLst>
              <a:path w="817681" h="817681">
                <a:moveTo>
                  <a:pt x="0" y="0"/>
                </a:moveTo>
                <a:lnTo>
                  <a:pt x="817681" y="0"/>
                </a:lnTo>
                <a:lnTo>
                  <a:pt x="817681" y="817681"/>
                </a:lnTo>
                <a:lnTo>
                  <a:pt x="0" y="817681"/>
                </a:lnTo>
                <a:lnTo>
                  <a:pt x="0" y="0"/>
                </a:lnTo>
                <a:close/>
              </a:path>
            </a:pathLst>
          </a:custGeom>
          <a:blipFill>
            <a:blip r:embed="rId30"/>
            <a:stretch>
              <a:fillRect/>
            </a:stretch>
          </a:blipFill>
        </p:spPr>
      </p:sp>
      <p:sp>
        <p:nvSpPr>
          <p:cNvPr id="20" name="TextBox 20"/>
          <p:cNvSpPr txBox="1"/>
          <p:nvPr/>
        </p:nvSpPr>
        <p:spPr>
          <a:xfrm>
            <a:off x="4940589" y="2921551"/>
            <a:ext cx="8406821" cy="1175386"/>
          </a:xfrm>
          <a:prstGeom prst="rect">
            <a:avLst/>
          </a:prstGeom>
        </p:spPr>
        <p:txBody>
          <a:bodyPr lIns="0" tIns="0" rIns="0" bIns="0" rtlCol="0" anchor="t">
            <a:spAutoFit/>
          </a:bodyPr>
          <a:lstStyle/>
          <a:p>
            <a:pPr marL="0" lvl="0" indent="0" algn="ctr">
              <a:lnSpc>
                <a:spcPts val="6720"/>
              </a:lnSpc>
            </a:pPr>
            <a:r>
              <a:rPr lang="en-US" sz="8000" spc="-480">
                <a:solidFill>
                  <a:srgbClr val="0B4E7C"/>
                </a:solidFill>
                <a:latin typeface="Rustic Printed"/>
                <a:ea typeface="Rustic Printed"/>
                <a:cs typeface="Rustic Printed"/>
                <a:sym typeface="Rustic Printed"/>
              </a:rPr>
              <a:t>CONNECT WITH ME :</a:t>
            </a:r>
          </a:p>
        </p:txBody>
      </p:sp>
      <p:sp>
        <p:nvSpPr>
          <p:cNvPr id="21" name="TextBox 21"/>
          <p:cNvSpPr txBox="1"/>
          <p:nvPr/>
        </p:nvSpPr>
        <p:spPr>
          <a:xfrm>
            <a:off x="6166766" y="4507230"/>
            <a:ext cx="4277255" cy="636270"/>
          </a:xfrm>
          <a:prstGeom prst="rect">
            <a:avLst/>
          </a:prstGeom>
        </p:spPr>
        <p:txBody>
          <a:bodyPr lIns="0" tIns="0" rIns="0" bIns="0" rtlCol="0" anchor="t">
            <a:spAutoFit/>
          </a:bodyPr>
          <a:lstStyle/>
          <a:p>
            <a:pPr marL="0" lvl="0" indent="0" algn="l">
              <a:lnSpc>
                <a:spcPts val="3839"/>
              </a:lnSpc>
            </a:pPr>
            <a:r>
              <a:rPr lang="en-US" sz="3999" spc="-239">
                <a:solidFill>
                  <a:srgbClr val="0B4E7C"/>
                </a:solidFill>
                <a:latin typeface="Rustic Printed"/>
                <a:ea typeface="Rustic Printed"/>
                <a:cs typeface="Rustic Printed"/>
                <a:sym typeface="Rustic Printed"/>
              </a:rPr>
              <a:t>ENDAHEN12@GMAIL.COM</a:t>
            </a:r>
          </a:p>
        </p:txBody>
      </p:sp>
      <p:sp>
        <p:nvSpPr>
          <p:cNvPr id="22" name="TextBox 22"/>
          <p:cNvSpPr txBox="1"/>
          <p:nvPr/>
        </p:nvSpPr>
        <p:spPr>
          <a:xfrm>
            <a:off x="6166766" y="5617018"/>
            <a:ext cx="9833624" cy="636270"/>
          </a:xfrm>
          <a:prstGeom prst="rect">
            <a:avLst/>
          </a:prstGeom>
        </p:spPr>
        <p:txBody>
          <a:bodyPr lIns="0" tIns="0" rIns="0" bIns="0" rtlCol="0" anchor="t">
            <a:spAutoFit/>
          </a:bodyPr>
          <a:lstStyle/>
          <a:p>
            <a:pPr marL="0" lvl="0" indent="0" algn="l">
              <a:lnSpc>
                <a:spcPts val="3839"/>
              </a:lnSpc>
            </a:pPr>
            <a:r>
              <a:rPr lang="en-US" sz="3999" spc="-239">
                <a:solidFill>
                  <a:srgbClr val="0B4E7C"/>
                </a:solidFill>
                <a:latin typeface="Rustic Printed"/>
                <a:ea typeface="Rustic Printed"/>
                <a:cs typeface="Rustic Printed"/>
                <a:sym typeface="Rustic Printed"/>
              </a:rPr>
              <a:t>HTTPS://WWW.LINKEDIN.COM/IN/ENDAHRAKHMAWATI/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4375045" y="584663"/>
            <a:ext cx="1894684" cy="1770668"/>
          </a:xfrm>
          <a:custGeom>
            <a:avLst/>
            <a:gdLst/>
            <a:ahLst/>
            <a:cxnLst/>
            <a:rect l="l" t="t" r="r" b="b"/>
            <a:pathLst>
              <a:path w="1894684" h="1770668">
                <a:moveTo>
                  <a:pt x="0" y="0"/>
                </a:moveTo>
                <a:lnTo>
                  <a:pt x="1894685" y="0"/>
                </a:lnTo>
                <a:lnTo>
                  <a:pt x="1894685" y="1770669"/>
                </a:lnTo>
                <a:lnTo>
                  <a:pt x="0" y="17706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204937" y="2474477"/>
            <a:ext cx="9878126" cy="6119096"/>
          </a:xfrm>
          <a:prstGeom prst="rect">
            <a:avLst/>
          </a:prstGeom>
        </p:spPr>
        <p:txBody>
          <a:bodyPr lIns="0" tIns="0" rIns="0" bIns="0" rtlCol="0" anchor="t">
            <a:spAutoFit/>
          </a:bodyPr>
          <a:lstStyle/>
          <a:p>
            <a:pPr algn="ctr">
              <a:lnSpc>
                <a:spcPts val="7000"/>
              </a:lnSpc>
            </a:pPr>
            <a:endParaRPr/>
          </a:p>
          <a:p>
            <a:pPr algn="ctr">
              <a:lnSpc>
                <a:spcPts val="7000"/>
              </a:lnSpc>
            </a:pPr>
            <a:r>
              <a:rPr lang="en-US" sz="5000" b="1" spc="300">
                <a:solidFill>
                  <a:srgbClr val="0B4E7C"/>
                </a:solidFill>
                <a:latin typeface="Canva Sans Medium"/>
                <a:ea typeface="Canva Sans Medium"/>
                <a:cs typeface="Canva Sans Medium"/>
                <a:sym typeface="Canva Sans Medium"/>
              </a:rPr>
              <a:t>Explore the world of crime data around Europe with me as we delve into intriguing insights and trends.</a:t>
            </a:r>
          </a:p>
          <a:p>
            <a:pPr algn="ctr">
              <a:lnSpc>
                <a:spcPts val="3053"/>
              </a:lnSpc>
            </a:pPr>
            <a:endParaRPr lang="en-US" sz="5000" b="1" spc="300">
              <a:solidFill>
                <a:srgbClr val="0B4E7C"/>
              </a:solidFill>
              <a:latin typeface="Canva Sans Medium"/>
              <a:ea typeface="Canva Sans Medium"/>
              <a:cs typeface="Canva Sans Medium"/>
              <a:sym typeface="Canva Sans Medium"/>
            </a:endParaRPr>
          </a:p>
          <a:p>
            <a:pPr algn="ctr">
              <a:lnSpc>
                <a:spcPts val="3053"/>
              </a:lnSpc>
            </a:pPr>
            <a:endParaRPr lang="en-US" sz="5000" b="1" spc="300">
              <a:solidFill>
                <a:srgbClr val="0B4E7C"/>
              </a:solidFill>
              <a:latin typeface="Canva Sans Medium"/>
              <a:ea typeface="Canva Sans Medium"/>
              <a:cs typeface="Canva Sans Medium"/>
              <a:sym typeface="Canva Sans Medium"/>
            </a:endParaRPr>
          </a:p>
          <a:p>
            <a:pPr algn="ctr">
              <a:lnSpc>
                <a:spcPts val="4200"/>
              </a:lnSpc>
            </a:pPr>
            <a:r>
              <a:rPr lang="en-US" sz="3000" spc="179">
                <a:solidFill>
                  <a:srgbClr val="0B4E7C"/>
                </a:solidFill>
                <a:latin typeface="Canva Sans"/>
                <a:ea typeface="Canva Sans"/>
                <a:cs typeface="Canva Sans"/>
                <a:sym typeface="Canva Sans"/>
              </a:rPr>
              <a:t>Dataset : </a:t>
            </a:r>
            <a:r>
              <a:rPr lang="en-US" sz="3000" b="1" u="sng" spc="179">
                <a:solidFill>
                  <a:srgbClr val="0B4E7C"/>
                </a:solidFill>
                <a:latin typeface="Canva Sans Medium"/>
                <a:ea typeface="Canva Sans Medium"/>
                <a:cs typeface="Canva Sans Medium"/>
                <a:sym typeface="Canva Sans Medium"/>
                <a:hlinkClick r:id="rId5" tooltip="https://bit.ly/4e6Ar9T"/>
              </a:rPr>
              <a:t>https://bit.ly/4e6Ar9T</a:t>
            </a:r>
          </a:p>
          <a:p>
            <a:pPr marL="0" lvl="0" indent="0" algn="l">
              <a:lnSpc>
                <a:spcPts val="3053"/>
              </a:lnSpc>
            </a:pPr>
            <a:endParaRPr lang="en-US" sz="3000" b="1" u="sng" spc="179">
              <a:solidFill>
                <a:srgbClr val="0B4E7C"/>
              </a:solidFill>
              <a:latin typeface="Canva Sans Medium"/>
              <a:ea typeface="Canva Sans Medium"/>
              <a:cs typeface="Canva Sans Medium"/>
              <a:sym typeface="Canva Sans Medium"/>
              <a:hlinkClick r:id="rId5" tooltip="https://bit.ly/4e6Ar9T"/>
            </a:endParaRPr>
          </a:p>
        </p:txBody>
      </p:sp>
      <p:sp>
        <p:nvSpPr>
          <p:cNvPr id="5" name="TextBox 5"/>
          <p:cNvSpPr txBox="1"/>
          <p:nvPr/>
        </p:nvSpPr>
        <p:spPr>
          <a:xfrm>
            <a:off x="1028700" y="597017"/>
            <a:ext cx="3346345" cy="1758315"/>
          </a:xfrm>
          <a:prstGeom prst="rect">
            <a:avLst/>
          </a:prstGeom>
        </p:spPr>
        <p:txBody>
          <a:bodyPr lIns="0" tIns="0" rIns="0" bIns="0" rtlCol="0" anchor="t">
            <a:spAutoFit/>
          </a:bodyPr>
          <a:lstStyle/>
          <a:p>
            <a:pPr marL="0" lvl="0" indent="0" algn="ctr">
              <a:lnSpc>
                <a:spcPts val="5879"/>
              </a:lnSpc>
              <a:spcBef>
                <a:spcPct val="0"/>
              </a:spcBef>
            </a:pPr>
            <a:r>
              <a:rPr lang="en-US" sz="6999" spc="-419">
                <a:solidFill>
                  <a:srgbClr val="0B4E7C"/>
                </a:solidFill>
                <a:latin typeface="Rustic Printed"/>
                <a:ea typeface="Rustic Printed"/>
                <a:cs typeface="Rustic Printed"/>
                <a:sym typeface="Rustic Printed"/>
              </a:rPr>
              <a:t>PROJECT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rot="-366315">
            <a:off x="16558149" y="320339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flipH="1">
            <a:off x="11740084" y="6750892"/>
            <a:ext cx="5740762" cy="2916506"/>
          </a:xfrm>
          <a:custGeom>
            <a:avLst/>
            <a:gdLst/>
            <a:ahLst/>
            <a:cxnLst/>
            <a:rect l="l" t="t" r="r" b="b"/>
            <a:pathLst>
              <a:path w="5740762" h="2916506">
                <a:moveTo>
                  <a:pt x="5740763" y="0"/>
                </a:moveTo>
                <a:lnTo>
                  <a:pt x="0" y="0"/>
                </a:lnTo>
                <a:lnTo>
                  <a:pt x="0" y="2916506"/>
                </a:lnTo>
                <a:lnTo>
                  <a:pt x="5740763" y="2916506"/>
                </a:lnTo>
                <a:lnTo>
                  <a:pt x="5740763" y="0"/>
                </a:lnTo>
                <a:close/>
              </a:path>
            </a:pathLst>
          </a:custGeom>
          <a:blipFill>
            <a:blip r:embed="rId11">
              <a:extLst>
                <a:ext uri="{96DAC541-7B7A-43D3-8B79-37D633B846F1}">
                  <asvg:svgBlip xmlns:asvg="http://schemas.microsoft.com/office/drawing/2016/SVG/main" r:embed="rId12"/>
                </a:ext>
              </a:extLst>
            </a:blip>
            <a:stretch>
              <a:fillRect r="-25054"/>
            </a:stretch>
          </a:blipFill>
          <a:ln cap="sq">
            <a:noFill/>
            <a:prstDash val="solid"/>
            <a:miter/>
          </a:ln>
        </p:spPr>
      </p:sp>
      <p:sp>
        <p:nvSpPr>
          <p:cNvPr id="8" name="TextBox 8"/>
          <p:cNvSpPr txBox="1"/>
          <p:nvPr/>
        </p:nvSpPr>
        <p:spPr>
          <a:xfrm>
            <a:off x="8307521" y="2267351"/>
            <a:ext cx="1432645" cy="6216015"/>
          </a:xfrm>
          <a:prstGeom prst="rect">
            <a:avLst/>
          </a:prstGeom>
        </p:spPr>
        <p:txBody>
          <a:bodyPr lIns="0" tIns="0" rIns="0" bIns="0" rtlCol="0" anchor="t">
            <a:spAutoFit/>
          </a:bodyPr>
          <a:lstStyle/>
          <a:p>
            <a:pPr algn="ctr">
              <a:lnSpc>
                <a:spcPts val="5879"/>
              </a:lnSpc>
            </a:pPr>
            <a:r>
              <a:rPr lang="en-US" sz="6999" spc="-419">
                <a:solidFill>
                  <a:srgbClr val="0B4E7C"/>
                </a:solidFill>
                <a:latin typeface="Rustic Printed"/>
                <a:ea typeface="Rustic Printed"/>
                <a:cs typeface="Rustic Printed"/>
                <a:sym typeface="Rustic Printed"/>
              </a:rPr>
              <a:t>W</a:t>
            </a:r>
          </a:p>
          <a:p>
            <a:pPr algn="ctr">
              <a:lnSpc>
                <a:spcPts val="5879"/>
              </a:lnSpc>
            </a:pPr>
            <a:r>
              <a:rPr lang="en-US" sz="6999" spc="-419">
                <a:solidFill>
                  <a:srgbClr val="0B4E7C"/>
                </a:solidFill>
                <a:latin typeface="Rustic Printed"/>
                <a:ea typeface="Rustic Printed"/>
                <a:cs typeface="Rustic Printed"/>
                <a:sym typeface="Rustic Printed"/>
              </a:rPr>
              <a:t>O</a:t>
            </a:r>
          </a:p>
          <a:p>
            <a:pPr algn="ctr">
              <a:lnSpc>
                <a:spcPts val="5879"/>
              </a:lnSpc>
            </a:pPr>
            <a:r>
              <a:rPr lang="en-US" sz="6999" spc="-419">
                <a:solidFill>
                  <a:srgbClr val="0B4E7C"/>
                </a:solidFill>
                <a:latin typeface="Rustic Printed"/>
                <a:ea typeface="Rustic Printed"/>
                <a:cs typeface="Rustic Printed"/>
                <a:sym typeface="Rustic Printed"/>
              </a:rPr>
              <a:t>R</a:t>
            </a:r>
          </a:p>
          <a:p>
            <a:pPr algn="ctr">
              <a:lnSpc>
                <a:spcPts val="5879"/>
              </a:lnSpc>
            </a:pPr>
            <a:r>
              <a:rPr lang="en-US" sz="6999" spc="-419">
                <a:solidFill>
                  <a:srgbClr val="0B4E7C"/>
                </a:solidFill>
                <a:latin typeface="Rustic Printed"/>
                <a:ea typeface="Rustic Printed"/>
                <a:cs typeface="Rustic Printed"/>
                <a:sym typeface="Rustic Printed"/>
              </a:rPr>
              <a:t>K</a:t>
            </a:r>
          </a:p>
          <a:p>
            <a:pPr algn="ctr">
              <a:lnSpc>
                <a:spcPts val="5879"/>
              </a:lnSpc>
            </a:pPr>
            <a:r>
              <a:rPr lang="en-US" sz="6999" spc="-419">
                <a:solidFill>
                  <a:srgbClr val="0B4E7C"/>
                </a:solidFill>
                <a:latin typeface="Rustic Printed"/>
                <a:ea typeface="Rustic Printed"/>
                <a:cs typeface="Rustic Printed"/>
                <a:sym typeface="Rustic Printed"/>
              </a:rPr>
              <a:t>F</a:t>
            </a:r>
          </a:p>
          <a:p>
            <a:pPr algn="ctr">
              <a:lnSpc>
                <a:spcPts val="5879"/>
              </a:lnSpc>
            </a:pPr>
            <a:r>
              <a:rPr lang="en-US" sz="6999" spc="-419">
                <a:solidFill>
                  <a:srgbClr val="0B4E7C"/>
                </a:solidFill>
                <a:latin typeface="Rustic Printed"/>
                <a:ea typeface="Rustic Printed"/>
                <a:cs typeface="Rustic Printed"/>
                <a:sym typeface="Rustic Printed"/>
              </a:rPr>
              <a:t>L</a:t>
            </a:r>
          </a:p>
          <a:p>
            <a:pPr algn="ctr">
              <a:lnSpc>
                <a:spcPts val="5879"/>
              </a:lnSpc>
            </a:pPr>
            <a:r>
              <a:rPr lang="en-US" sz="6999" spc="-419">
                <a:solidFill>
                  <a:srgbClr val="0B4E7C"/>
                </a:solidFill>
                <a:latin typeface="Rustic Printed"/>
                <a:ea typeface="Rustic Printed"/>
                <a:cs typeface="Rustic Printed"/>
                <a:sym typeface="Rustic Printed"/>
              </a:rPr>
              <a:t>O</a:t>
            </a:r>
          </a:p>
          <a:p>
            <a:pPr marL="0" lvl="0" indent="0" algn="ctr">
              <a:lnSpc>
                <a:spcPts val="5879"/>
              </a:lnSpc>
              <a:spcBef>
                <a:spcPct val="0"/>
              </a:spcBef>
            </a:pPr>
            <a:r>
              <a:rPr lang="en-US" sz="6999" spc="-419">
                <a:solidFill>
                  <a:srgbClr val="0B4E7C"/>
                </a:solidFill>
                <a:latin typeface="Rustic Printed"/>
                <a:ea typeface="Rustic Printed"/>
                <a:cs typeface="Rustic Printed"/>
                <a:sym typeface="Rustic Printed"/>
              </a:rPr>
              <a:t>W</a:t>
            </a:r>
          </a:p>
        </p:txBody>
      </p:sp>
      <p:sp>
        <p:nvSpPr>
          <p:cNvPr id="9" name="Freeform 9"/>
          <p:cNvSpPr/>
          <p:nvPr/>
        </p:nvSpPr>
        <p:spPr>
          <a:xfrm rot="-10800000">
            <a:off x="6775711" y="2124367"/>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10800000">
            <a:off x="7099032" y="-681977"/>
            <a:ext cx="5282267" cy="2165729"/>
          </a:xfrm>
          <a:custGeom>
            <a:avLst/>
            <a:gdLst/>
            <a:ahLst/>
            <a:cxnLst/>
            <a:rect l="l" t="t" r="r" b="b"/>
            <a:pathLst>
              <a:path w="5282267" h="2165729">
                <a:moveTo>
                  <a:pt x="0" y="0"/>
                </a:moveTo>
                <a:lnTo>
                  <a:pt x="5282267" y="0"/>
                </a:lnTo>
                <a:lnTo>
                  <a:pt x="5282267" y="2165730"/>
                </a:lnTo>
                <a:lnTo>
                  <a:pt x="0" y="216573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flipH="1">
            <a:off x="7854472" y="1636153"/>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9495611" y="3749994"/>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rot="-10800000">
            <a:off x="7521953" y="6082013"/>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028700" y="1236746"/>
            <a:ext cx="5546986" cy="2818061"/>
          </a:xfrm>
          <a:custGeom>
            <a:avLst/>
            <a:gdLst/>
            <a:ahLst/>
            <a:cxnLst/>
            <a:rect l="l" t="t" r="r" b="b"/>
            <a:pathLst>
              <a:path w="5546986" h="2818061">
                <a:moveTo>
                  <a:pt x="0" y="0"/>
                </a:moveTo>
                <a:lnTo>
                  <a:pt x="5546986" y="0"/>
                </a:lnTo>
                <a:lnTo>
                  <a:pt x="5546986" y="2818061"/>
                </a:lnTo>
                <a:lnTo>
                  <a:pt x="0" y="2818061"/>
                </a:lnTo>
                <a:lnTo>
                  <a:pt x="0" y="0"/>
                </a:lnTo>
                <a:close/>
              </a:path>
            </a:pathLst>
          </a:custGeom>
          <a:blipFill>
            <a:blip r:embed="rId11">
              <a:extLst>
                <a:ext uri="{96DAC541-7B7A-43D3-8B79-37D633B846F1}">
                  <asvg:svgBlip xmlns:asvg="http://schemas.microsoft.com/office/drawing/2016/SVG/main" r:embed="rId12"/>
                </a:ext>
              </a:extLst>
            </a:blip>
            <a:stretch>
              <a:fillRect r="-25054"/>
            </a:stretch>
          </a:blipFill>
          <a:ln cap="sq">
            <a:noFill/>
            <a:prstDash val="solid"/>
            <a:miter/>
          </a:ln>
        </p:spPr>
      </p:sp>
      <p:sp>
        <p:nvSpPr>
          <p:cNvPr id="15" name="Freeform 15"/>
          <p:cNvSpPr/>
          <p:nvPr/>
        </p:nvSpPr>
        <p:spPr>
          <a:xfrm flipH="1">
            <a:off x="9287116" y="7995152"/>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6" name="Freeform 16"/>
          <p:cNvSpPr/>
          <p:nvPr/>
        </p:nvSpPr>
        <p:spPr>
          <a:xfrm>
            <a:off x="10489431" y="7893061"/>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10684153" y="2045397"/>
            <a:ext cx="6507725" cy="3306149"/>
          </a:xfrm>
          <a:custGeom>
            <a:avLst/>
            <a:gdLst/>
            <a:ahLst/>
            <a:cxnLst/>
            <a:rect l="l" t="t" r="r" b="b"/>
            <a:pathLst>
              <a:path w="6507725" h="3306149">
                <a:moveTo>
                  <a:pt x="6507724" y="0"/>
                </a:moveTo>
                <a:lnTo>
                  <a:pt x="0" y="0"/>
                </a:lnTo>
                <a:lnTo>
                  <a:pt x="0" y="3306149"/>
                </a:lnTo>
                <a:lnTo>
                  <a:pt x="6507724" y="3306149"/>
                </a:lnTo>
                <a:lnTo>
                  <a:pt x="6507724" y="0"/>
                </a:lnTo>
                <a:close/>
              </a:path>
            </a:pathLst>
          </a:custGeom>
          <a:blipFill>
            <a:blip r:embed="rId11">
              <a:extLst>
                <a:ext uri="{96DAC541-7B7A-43D3-8B79-37D633B846F1}">
                  <asvg:svgBlip xmlns:asvg="http://schemas.microsoft.com/office/drawing/2016/SVG/main" r:embed="rId12"/>
                </a:ext>
              </a:extLst>
            </a:blip>
            <a:stretch>
              <a:fillRect r="-25054"/>
            </a:stretch>
          </a:blipFill>
          <a:ln cap="sq">
            <a:noFill/>
            <a:prstDash val="solid"/>
            <a:miter/>
          </a:ln>
        </p:spPr>
      </p:sp>
      <p:sp>
        <p:nvSpPr>
          <p:cNvPr id="18" name="TextBox 18"/>
          <p:cNvSpPr txBox="1"/>
          <p:nvPr/>
        </p:nvSpPr>
        <p:spPr>
          <a:xfrm>
            <a:off x="10929095" y="2724522"/>
            <a:ext cx="6017839" cy="2271395"/>
          </a:xfrm>
          <a:prstGeom prst="rect">
            <a:avLst/>
          </a:prstGeom>
        </p:spPr>
        <p:txBody>
          <a:bodyPr lIns="0" tIns="0" rIns="0" bIns="0" rtlCol="0" anchor="t">
            <a:spAutoFit/>
          </a:bodyPr>
          <a:lstStyle/>
          <a:p>
            <a:pPr marL="0" lvl="0" indent="0" algn="ctr">
              <a:lnSpc>
                <a:spcPts val="3040"/>
              </a:lnSpc>
              <a:spcBef>
                <a:spcPct val="0"/>
              </a:spcBef>
            </a:pPr>
            <a:r>
              <a:rPr lang="en-US" sz="2000" b="1">
                <a:solidFill>
                  <a:srgbClr val="FFFFFF"/>
                </a:solidFill>
                <a:latin typeface="Canva Sans Bold"/>
                <a:ea typeface="Canva Sans Bold"/>
                <a:cs typeface="Canva Sans Bold"/>
                <a:sym typeface="Canva Sans Bold"/>
              </a:rPr>
              <a:t>Data collected from various sources can be messy, containing errors due to human mistakes, technical issues, or other factors. Data cleaning involves various methods and techniques to transform the data into a more accurate, consistent, and usable format.</a:t>
            </a:r>
          </a:p>
        </p:txBody>
      </p:sp>
      <p:sp>
        <p:nvSpPr>
          <p:cNvPr id="19" name="TextBox 19"/>
          <p:cNvSpPr txBox="1"/>
          <p:nvPr/>
        </p:nvSpPr>
        <p:spPr>
          <a:xfrm>
            <a:off x="10681792" y="2057772"/>
            <a:ext cx="742447" cy="733425"/>
          </a:xfrm>
          <a:prstGeom prst="rect">
            <a:avLst/>
          </a:prstGeom>
        </p:spPr>
        <p:txBody>
          <a:bodyPr lIns="0" tIns="0" rIns="0" bIns="0" rtlCol="0" anchor="t">
            <a:spAutoFit/>
          </a:bodyPr>
          <a:lstStyle/>
          <a:p>
            <a:pPr marL="0" lvl="0" indent="0" algn="ctr">
              <a:lnSpc>
                <a:spcPts val="4200"/>
              </a:lnSpc>
              <a:spcBef>
                <a:spcPct val="0"/>
              </a:spcBef>
            </a:pPr>
            <a:r>
              <a:rPr lang="en-US" sz="5000" spc="-300">
                <a:solidFill>
                  <a:srgbClr val="0B4E7C"/>
                </a:solidFill>
                <a:latin typeface="Rustic Printed"/>
                <a:ea typeface="Rustic Printed"/>
                <a:cs typeface="Rustic Printed"/>
                <a:sym typeface="Rustic Printed"/>
              </a:rPr>
              <a:t>2.</a:t>
            </a:r>
          </a:p>
        </p:txBody>
      </p:sp>
      <p:sp>
        <p:nvSpPr>
          <p:cNvPr id="20" name="TextBox 20"/>
          <p:cNvSpPr txBox="1"/>
          <p:nvPr/>
        </p:nvSpPr>
        <p:spPr>
          <a:xfrm>
            <a:off x="11420034" y="2077775"/>
            <a:ext cx="2193109" cy="636270"/>
          </a:xfrm>
          <a:prstGeom prst="rect">
            <a:avLst/>
          </a:prstGeom>
        </p:spPr>
        <p:txBody>
          <a:bodyPr lIns="0" tIns="0" rIns="0" bIns="0" rtlCol="0" anchor="t">
            <a:spAutoFit/>
          </a:bodyPr>
          <a:lstStyle/>
          <a:p>
            <a:pPr marL="0" lvl="0" indent="0" algn="ctr">
              <a:lnSpc>
                <a:spcPts val="3839"/>
              </a:lnSpc>
              <a:spcBef>
                <a:spcPct val="0"/>
              </a:spcBef>
            </a:pPr>
            <a:r>
              <a:rPr lang="en-US" sz="3999" spc="-239">
                <a:solidFill>
                  <a:srgbClr val="0B4E7C"/>
                </a:solidFill>
                <a:latin typeface="Rustic Printed"/>
                <a:ea typeface="Rustic Printed"/>
                <a:cs typeface="Rustic Printed"/>
                <a:sym typeface="Rustic Printed"/>
              </a:rPr>
              <a:t>TRANSFORM</a:t>
            </a:r>
          </a:p>
        </p:txBody>
      </p:sp>
      <p:sp>
        <p:nvSpPr>
          <p:cNvPr id="21" name="Freeform 21"/>
          <p:cNvSpPr/>
          <p:nvPr/>
        </p:nvSpPr>
        <p:spPr>
          <a:xfrm>
            <a:off x="1068046" y="5094974"/>
            <a:ext cx="6129840" cy="3114171"/>
          </a:xfrm>
          <a:custGeom>
            <a:avLst/>
            <a:gdLst/>
            <a:ahLst/>
            <a:cxnLst/>
            <a:rect l="l" t="t" r="r" b="b"/>
            <a:pathLst>
              <a:path w="6129840" h="3114171">
                <a:moveTo>
                  <a:pt x="0" y="0"/>
                </a:moveTo>
                <a:lnTo>
                  <a:pt x="6129839" y="0"/>
                </a:lnTo>
                <a:lnTo>
                  <a:pt x="6129839" y="3114171"/>
                </a:lnTo>
                <a:lnTo>
                  <a:pt x="0" y="3114171"/>
                </a:lnTo>
                <a:lnTo>
                  <a:pt x="0" y="0"/>
                </a:lnTo>
                <a:close/>
              </a:path>
            </a:pathLst>
          </a:custGeom>
          <a:blipFill>
            <a:blip r:embed="rId11">
              <a:extLst>
                <a:ext uri="{96DAC541-7B7A-43D3-8B79-37D633B846F1}">
                  <asvg:svgBlip xmlns:asvg="http://schemas.microsoft.com/office/drawing/2016/SVG/main" r:embed="rId12"/>
                </a:ext>
              </a:extLst>
            </a:blip>
            <a:stretch>
              <a:fillRect r="-25054"/>
            </a:stretch>
          </a:blipFill>
          <a:ln cap="sq">
            <a:noFill/>
            <a:prstDash val="solid"/>
            <a:miter/>
          </a:ln>
        </p:spPr>
      </p:sp>
      <p:sp>
        <p:nvSpPr>
          <p:cNvPr id="22" name="TextBox 22"/>
          <p:cNvSpPr txBox="1"/>
          <p:nvPr/>
        </p:nvSpPr>
        <p:spPr>
          <a:xfrm>
            <a:off x="1388274" y="5723757"/>
            <a:ext cx="5523594" cy="2271395"/>
          </a:xfrm>
          <a:prstGeom prst="rect">
            <a:avLst/>
          </a:prstGeom>
        </p:spPr>
        <p:txBody>
          <a:bodyPr lIns="0" tIns="0" rIns="0" bIns="0" rtlCol="0" anchor="t">
            <a:spAutoFit/>
          </a:bodyPr>
          <a:lstStyle/>
          <a:p>
            <a:pPr marL="0" lvl="0" indent="0" algn="ctr">
              <a:lnSpc>
                <a:spcPts val="3040"/>
              </a:lnSpc>
              <a:spcBef>
                <a:spcPct val="0"/>
              </a:spcBef>
            </a:pPr>
            <a:r>
              <a:rPr lang="en-US" sz="2000" b="1">
                <a:solidFill>
                  <a:srgbClr val="FFFFFF"/>
                </a:solidFill>
                <a:latin typeface="Canva Sans Bold"/>
                <a:ea typeface="Canva Sans Bold"/>
                <a:cs typeface="Canva Sans Bold"/>
                <a:sym typeface="Canva Sans Bold"/>
              </a:rPr>
              <a:t>The cleaned data can be calculated more in power pivot. We can add the required measures or sort by column which is also important. After that we can create data modeling so that the data can be processed into the pivot table.</a:t>
            </a:r>
          </a:p>
        </p:txBody>
      </p:sp>
      <p:sp>
        <p:nvSpPr>
          <p:cNvPr id="23" name="TextBox 23"/>
          <p:cNvSpPr txBox="1"/>
          <p:nvPr/>
        </p:nvSpPr>
        <p:spPr>
          <a:xfrm>
            <a:off x="6583968" y="5209170"/>
            <a:ext cx="613917" cy="733425"/>
          </a:xfrm>
          <a:prstGeom prst="rect">
            <a:avLst/>
          </a:prstGeom>
        </p:spPr>
        <p:txBody>
          <a:bodyPr lIns="0" tIns="0" rIns="0" bIns="0" rtlCol="0" anchor="t">
            <a:spAutoFit/>
          </a:bodyPr>
          <a:lstStyle/>
          <a:p>
            <a:pPr marL="0" lvl="0" indent="0" algn="ctr">
              <a:lnSpc>
                <a:spcPts val="4200"/>
              </a:lnSpc>
              <a:spcBef>
                <a:spcPct val="0"/>
              </a:spcBef>
            </a:pPr>
            <a:r>
              <a:rPr lang="en-US" sz="5000" spc="-300">
                <a:solidFill>
                  <a:srgbClr val="0B4E7C"/>
                </a:solidFill>
                <a:latin typeface="Rustic Printed"/>
                <a:ea typeface="Rustic Printed"/>
                <a:cs typeface="Rustic Printed"/>
                <a:sym typeface="Rustic Printed"/>
              </a:rPr>
              <a:t>3.</a:t>
            </a:r>
          </a:p>
        </p:txBody>
      </p:sp>
      <p:sp>
        <p:nvSpPr>
          <p:cNvPr id="24" name="TextBox 24"/>
          <p:cNvSpPr txBox="1"/>
          <p:nvPr/>
        </p:nvSpPr>
        <p:spPr>
          <a:xfrm>
            <a:off x="5543409" y="5170610"/>
            <a:ext cx="949702" cy="636270"/>
          </a:xfrm>
          <a:prstGeom prst="rect">
            <a:avLst/>
          </a:prstGeom>
        </p:spPr>
        <p:txBody>
          <a:bodyPr lIns="0" tIns="0" rIns="0" bIns="0" rtlCol="0" anchor="t">
            <a:spAutoFit/>
          </a:bodyPr>
          <a:lstStyle/>
          <a:p>
            <a:pPr marL="0" lvl="0" indent="0" algn="ctr">
              <a:lnSpc>
                <a:spcPts val="3839"/>
              </a:lnSpc>
              <a:spcBef>
                <a:spcPct val="0"/>
              </a:spcBef>
            </a:pPr>
            <a:r>
              <a:rPr lang="en-US" sz="3999" spc="-239">
                <a:solidFill>
                  <a:srgbClr val="0B4E7C"/>
                </a:solidFill>
                <a:latin typeface="Rustic Printed"/>
                <a:ea typeface="Rustic Printed"/>
                <a:cs typeface="Rustic Printed"/>
                <a:sym typeface="Rustic Printed"/>
              </a:rPr>
              <a:t>LOAD</a:t>
            </a:r>
          </a:p>
        </p:txBody>
      </p:sp>
      <p:sp>
        <p:nvSpPr>
          <p:cNvPr id="25" name="Freeform 25"/>
          <p:cNvSpPr/>
          <p:nvPr/>
        </p:nvSpPr>
        <p:spPr>
          <a:xfrm>
            <a:off x="6559552" y="2626812"/>
            <a:ext cx="2031137" cy="1518081"/>
          </a:xfrm>
          <a:custGeom>
            <a:avLst/>
            <a:gdLst/>
            <a:ahLst/>
            <a:cxnLst/>
            <a:rect l="l" t="t" r="r" b="b"/>
            <a:pathLst>
              <a:path w="2031137" h="1518081">
                <a:moveTo>
                  <a:pt x="0" y="0"/>
                </a:moveTo>
                <a:lnTo>
                  <a:pt x="2031136" y="0"/>
                </a:lnTo>
                <a:lnTo>
                  <a:pt x="2031136" y="1518081"/>
                </a:lnTo>
                <a:lnTo>
                  <a:pt x="0" y="1518081"/>
                </a:lnTo>
                <a:lnTo>
                  <a:pt x="0" y="0"/>
                </a:lnTo>
                <a:close/>
              </a:path>
            </a:pathLst>
          </a:custGeom>
          <a:blipFill>
            <a:blip r:embed="rId19"/>
            <a:stretch>
              <a:fillRect/>
            </a:stretch>
          </a:blipFill>
        </p:spPr>
      </p:sp>
      <p:sp>
        <p:nvSpPr>
          <p:cNvPr id="26" name="Freeform 26"/>
          <p:cNvSpPr/>
          <p:nvPr/>
        </p:nvSpPr>
        <p:spPr>
          <a:xfrm>
            <a:off x="9354663" y="4190322"/>
            <a:ext cx="1161224" cy="1161224"/>
          </a:xfrm>
          <a:custGeom>
            <a:avLst/>
            <a:gdLst/>
            <a:ahLst/>
            <a:cxnLst/>
            <a:rect l="l" t="t" r="r" b="b"/>
            <a:pathLst>
              <a:path w="1161224" h="1161224">
                <a:moveTo>
                  <a:pt x="0" y="0"/>
                </a:moveTo>
                <a:lnTo>
                  <a:pt x="1161224" y="0"/>
                </a:lnTo>
                <a:lnTo>
                  <a:pt x="1161224" y="1161224"/>
                </a:lnTo>
                <a:lnTo>
                  <a:pt x="0" y="1161224"/>
                </a:lnTo>
                <a:lnTo>
                  <a:pt x="0" y="0"/>
                </a:lnTo>
                <a:close/>
              </a:path>
            </a:pathLst>
          </a:custGeom>
          <a:blipFill>
            <a:blip r:embed="rId20"/>
            <a:stretch>
              <a:fillRect l="-45407" t="-16134" r="-49755" b="-13974"/>
            </a:stretch>
          </a:blipFill>
        </p:spPr>
      </p:sp>
      <p:sp>
        <p:nvSpPr>
          <p:cNvPr id="27" name="TextBox 27"/>
          <p:cNvSpPr txBox="1"/>
          <p:nvPr/>
        </p:nvSpPr>
        <p:spPr>
          <a:xfrm>
            <a:off x="1368624" y="1859599"/>
            <a:ext cx="4867139" cy="1890395"/>
          </a:xfrm>
          <a:prstGeom prst="rect">
            <a:avLst/>
          </a:prstGeom>
        </p:spPr>
        <p:txBody>
          <a:bodyPr lIns="0" tIns="0" rIns="0" bIns="0" rtlCol="0" anchor="t">
            <a:spAutoFit/>
          </a:bodyPr>
          <a:lstStyle/>
          <a:p>
            <a:pPr marL="0" lvl="0" indent="0" algn="ctr">
              <a:lnSpc>
                <a:spcPts val="3040"/>
              </a:lnSpc>
              <a:spcBef>
                <a:spcPct val="0"/>
              </a:spcBef>
            </a:pPr>
            <a:r>
              <a:rPr lang="en-US" sz="2000" b="1">
                <a:solidFill>
                  <a:srgbClr val="FFFFFF"/>
                </a:solidFill>
                <a:latin typeface="Canva Sans Bold"/>
                <a:ea typeface="Canva Sans Bold"/>
                <a:cs typeface="Canva Sans Bold"/>
                <a:sym typeface="Canva Sans Bold"/>
              </a:rPr>
              <a:t>Get the data from database in SQL SERVER from connection and import all the dataset into excel without making sql statements. Click transform to clean it first in power query.</a:t>
            </a:r>
          </a:p>
        </p:txBody>
      </p:sp>
      <p:sp>
        <p:nvSpPr>
          <p:cNvPr id="28" name="TextBox 28"/>
          <p:cNvSpPr txBox="1"/>
          <p:nvPr/>
        </p:nvSpPr>
        <p:spPr>
          <a:xfrm>
            <a:off x="5967174" y="1285691"/>
            <a:ext cx="608512" cy="733425"/>
          </a:xfrm>
          <a:prstGeom prst="rect">
            <a:avLst/>
          </a:prstGeom>
        </p:spPr>
        <p:txBody>
          <a:bodyPr lIns="0" tIns="0" rIns="0" bIns="0" rtlCol="0" anchor="t">
            <a:spAutoFit/>
          </a:bodyPr>
          <a:lstStyle/>
          <a:p>
            <a:pPr marL="0" lvl="0" indent="0" algn="ctr">
              <a:lnSpc>
                <a:spcPts val="4200"/>
              </a:lnSpc>
              <a:spcBef>
                <a:spcPct val="0"/>
              </a:spcBef>
            </a:pPr>
            <a:r>
              <a:rPr lang="en-US" sz="5000" spc="-300">
                <a:solidFill>
                  <a:srgbClr val="0B4E7C"/>
                </a:solidFill>
                <a:latin typeface="Rustic Printed"/>
                <a:ea typeface="Rustic Printed"/>
                <a:cs typeface="Rustic Printed"/>
                <a:sym typeface="Rustic Printed"/>
              </a:rPr>
              <a:t>1.</a:t>
            </a:r>
          </a:p>
        </p:txBody>
      </p:sp>
      <p:sp>
        <p:nvSpPr>
          <p:cNvPr id="29" name="TextBox 29"/>
          <p:cNvSpPr txBox="1"/>
          <p:nvPr/>
        </p:nvSpPr>
        <p:spPr>
          <a:xfrm>
            <a:off x="12106614" y="7435497"/>
            <a:ext cx="5007704" cy="1890395"/>
          </a:xfrm>
          <a:prstGeom prst="rect">
            <a:avLst/>
          </a:prstGeom>
        </p:spPr>
        <p:txBody>
          <a:bodyPr lIns="0" tIns="0" rIns="0" bIns="0" rtlCol="0" anchor="t">
            <a:spAutoFit/>
          </a:bodyPr>
          <a:lstStyle/>
          <a:p>
            <a:pPr marL="0" lvl="0" indent="0" algn="ctr">
              <a:lnSpc>
                <a:spcPts val="3040"/>
              </a:lnSpc>
              <a:spcBef>
                <a:spcPct val="0"/>
              </a:spcBef>
            </a:pPr>
            <a:r>
              <a:rPr lang="en-US" sz="2000" b="1">
                <a:solidFill>
                  <a:srgbClr val="FFFFFF"/>
                </a:solidFill>
                <a:latin typeface="Canva Sans Bold"/>
                <a:ea typeface="Canva Sans Bold"/>
                <a:cs typeface="Canva Sans Bold"/>
                <a:sym typeface="Canva Sans Bold"/>
              </a:rPr>
              <a:t>Creating a dashboard from the pivot table that has been created and modifying the pivot chart to produce insightful information so that users can make decisions.</a:t>
            </a:r>
          </a:p>
        </p:txBody>
      </p:sp>
      <p:sp>
        <p:nvSpPr>
          <p:cNvPr id="30" name="TextBox 30"/>
          <p:cNvSpPr txBox="1"/>
          <p:nvPr/>
        </p:nvSpPr>
        <p:spPr>
          <a:xfrm>
            <a:off x="11740084" y="6743250"/>
            <a:ext cx="608512" cy="733425"/>
          </a:xfrm>
          <a:prstGeom prst="rect">
            <a:avLst/>
          </a:prstGeom>
        </p:spPr>
        <p:txBody>
          <a:bodyPr lIns="0" tIns="0" rIns="0" bIns="0" rtlCol="0" anchor="t">
            <a:spAutoFit/>
          </a:bodyPr>
          <a:lstStyle/>
          <a:p>
            <a:pPr marL="0" lvl="0" indent="0" algn="ctr">
              <a:lnSpc>
                <a:spcPts val="4200"/>
              </a:lnSpc>
              <a:spcBef>
                <a:spcPct val="0"/>
              </a:spcBef>
            </a:pPr>
            <a:r>
              <a:rPr lang="en-US" sz="5000" spc="-300">
                <a:solidFill>
                  <a:srgbClr val="0B4E7C"/>
                </a:solidFill>
                <a:latin typeface="Rustic Printed"/>
                <a:ea typeface="Rustic Printed"/>
                <a:cs typeface="Rustic Printed"/>
                <a:sym typeface="Rustic Printed"/>
              </a:rPr>
              <a:t>4.</a:t>
            </a:r>
          </a:p>
        </p:txBody>
      </p:sp>
      <p:sp>
        <p:nvSpPr>
          <p:cNvPr id="31" name="TextBox 31"/>
          <p:cNvSpPr txBox="1"/>
          <p:nvPr/>
        </p:nvSpPr>
        <p:spPr>
          <a:xfrm>
            <a:off x="4243999" y="1303730"/>
            <a:ext cx="1619131" cy="636270"/>
          </a:xfrm>
          <a:prstGeom prst="rect">
            <a:avLst/>
          </a:prstGeom>
        </p:spPr>
        <p:txBody>
          <a:bodyPr lIns="0" tIns="0" rIns="0" bIns="0" rtlCol="0" anchor="t">
            <a:spAutoFit/>
          </a:bodyPr>
          <a:lstStyle/>
          <a:p>
            <a:pPr marL="0" lvl="0" indent="0" algn="ctr">
              <a:lnSpc>
                <a:spcPts val="3839"/>
              </a:lnSpc>
              <a:spcBef>
                <a:spcPct val="0"/>
              </a:spcBef>
            </a:pPr>
            <a:r>
              <a:rPr lang="en-US" sz="3999" spc="-239">
                <a:solidFill>
                  <a:srgbClr val="0B4E7C"/>
                </a:solidFill>
                <a:latin typeface="Rustic Printed"/>
                <a:ea typeface="Rustic Printed"/>
                <a:cs typeface="Rustic Printed"/>
                <a:sym typeface="Rustic Printed"/>
              </a:rPr>
              <a:t>EXTRACT</a:t>
            </a:r>
          </a:p>
        </p:txBody>
      </p:sp>
      <p:sp>
        <p:nvSpPr>
          <p:cNvPr id="32" name="TextBox 32"/>
          <p:cNvSpPr txBox="1"/>
          <p:nvPr/>
        </p:nvSpPr>
        <p:spPr>
          <a:xfrm>
            <a:off x="12348597" y="6777151"/>
            <a:ext cx="2509976" cy="636270"/>
          </a:xfrm>
          <a:prstGeom prst="rect">
            <a:avLst/>
          </a:prstGeom>
        </p:spPr>
        <p:txBody>
          <a:bodyPr lIns="0" tIns="0" rIns="0" bIns="0" rtlCol="0" anchor="t">
            <a:spAutoFit/>
          </a:bodyPr>
          <a:lstStyle/>
          <a:p>
            <a:pPr marL="0" lvl="0" indent="0" algn="ctr">
              <a:lnSpc>
                <a:spcPts val="3839"/>
              </a:lnSpc>
              <a:spcBef>
                <a:spcPct val="0"/>
              </a:spcBef>
            </a:pPr>
            <a:r>
              <a:rPr lang="en-US" sz="3999" spc="-239">
                <a:solidFill>
                  <a:srgbClr val="0B4E7C"/>
                </a:solidFill>
                <a:latin typeface="Rustic Printed"/>
                <a:ea typeface="Rustic Printed"/>
                <a:cs typeface="Rustic Printed"/>
                <a:sym typeface="Rustic Printed"/>
              </a:rPr>
              <a:t>VISUALIZATION</a:t>
            </a:r>
          </a:p>
        </p:txBody>
      </p:sp>
      <p:sp>
        <p:nvSpPr>
          <p:cNvPr id="33" name="Freeform 33"/>
          <p:cNvSpPr/>
          <p:nvPr/>
        </p:nvSpPr>
        <p:spPr>
          <a:xfrm>
            <a:off x="7215376" y="6581687"/>
            <a:ext cx="1161224" cy="1161224"/>
          </a:xfrm>
          <a:custGeom>
            <a:avLst/>
            <a:gdLst/>
            <a:ahLst/>
            <a:cxnLst/>
            <a:rect l="l" t="t" r="r" b="b"/>
            <a:pathLst>
              <a:path w="1161224" h="1161224">
                <a:moveTo>
                  <a:pt x="0" y="0"/>
                </a:moveTo>
                <a:lnTo>
                  <a:pt x="1161223" y="0"/>
                </a:lnTo>
                <a:lnTo>
                  <a:pt x="1161223" y="1161224"/>
                </a:lnTo>
                <a:lnTo>
                  <a:pt x="0" y="1161224"/>
                </a:lnTo>
                <a:lnTo>
                  <a:pt x="0" y="0"/>
                </a:lnTo>
                <a:close/>
              </a:path>
            </a:pathLst>
          </a:custGeom>
          <a:blipFill>
            <a:blip r:embed="rId20"/>
            <a:stretch>
              <a:fillRect l="-45407" t="-16134" r="-49755" b="-13974"/>
            </a:stretch>
          </a:blipFill>
        </p:spPr>
      </p:sp>
      <p:sp>
        <p:nvSpPr>
          <p:cNvPr id="34" name="Freeform 34"/>
          <p:cNvSpPr/>
          <p:nvPr/>
        </p:nvSpPr>
        <p:spPr>
          <a:xfrm>
            <a:off x="10348483" y="8390969"/>
            <a:ext cx="1161224" cy="1161224"/>
          </a:xfrm>
          <a:custGeom>
            <a:avLst/>
            <a:gdLst/>
            <a:ahLst/>
            <a:cxnLst/>
            <a:rect l="l" t="t" r="r" b="b"/>
            <a:pathLst>
              <a:path w="1161224" h="1161224">
                <a:moveTo>
                  <a:pt x="0" y="0"/>
                </a:moveTo>
                <a:lnTo>
                  <a:pt x="1161224" y="0"/>
                </a:lnTo>
                <a:lnTo>
                  <a:pt x="1161224" y="1161224"/>
                </a:lnTo>
                <a:lnTo>
                  <a:pt x="0" y="1161224"/>
                </a:lnTo>
                <a:lnTo>
                  <a:pt x="0" y="0"/>
                </a:lnTo>
                <a:close/>
              </a:path>
            </a:pathLst>
          </a:custGeom>
          <a:blipFill>
            <a:blip r:embed="rId20"/>
            <a:stretch>
              <a:fillRect l="-45407" t="-16134" r="-49755" b="-13974"/>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3149647" y="2384807"/>
            <a:ext cx="4152873" cy="6421457"/>
          </a:xfrm>
          <a:custGeom>
            <a:avLst/>
            <a:gdLst/>
            <a:ahLst/>
            <a:cxnLst/>
            <a:rect l="l" t="t" r="r" b="b"/>
            <a:pathLst>
              <a:path w="4152873" h="6421457">
                <a:moveTo>
                  <a:pt x="0" y="0"/>
                </a:moveTo>
                <a:lnTo>
                  <a:pt x="4152873" y="0"/>
                </a:lnTo>
                <a:lnTo>
                  <a:pt x="4152873" y="6421457"/>
                </a:lnTo>
                <a:lnTo>
                  <a:pt x="0" y="6421457"/>
                </a:lnTo>
                <a:lnTo>
                  <a:pt x="0" y="0"/>
                </a:lnTo>
                <a:close/>
              </a:path>
            </a:pathLst>
          </a:custGeom>
          <a:blipFill>
            <a:blip r:embed="rId3"/>
            <a:stretch>
              <a:fillRect/>
            </a:stretch>
          </a:blipFill>
        </p:spPr>
      </p:sp>
      <p:sp>
        <p:nvSpPr>
          <p:cNvPr id="4" name="Freeform 4"/>
          <p:cNvSpPr/>
          <p:nvPr/>
        </p:nvSpPr>
        <p:spPr>
          <a:xfrm>
            <a:off x="7014862" y="3724111"/>
            <a:ext cx="4344714" cy="3742849"/>
          </a:xfrm>
          <a:custGeom>
            <a:avLst/>
            <a:gdLst/>
            <a:ahLst/>
            <a:cxnLst/>
            <a:rect l="l" t="t" r="r" b="b"/>
            <a:pathLst>
              <a:path w="4344714" h="3742849">
                <a:moveTo>
                  <a:pt x="0" y="0"/>
                </a:moveTo>
                <a:lnTo>
                  <a:pt x="4344715" y="0"/>
                </a:lnTo>
                <a:lnTo>
                  <a:pt x="4344715" y="3742849"/>
                </a:lnTo>
                <a:lnTo>
                  <a:pt x="0" y="3742849"/>
                </a:lnTo>
                <a:lnTo>
                  <a:pt x="0" y="0"/>
                </a:lnTo>
                <a:close/>
              </a:path>
            </a:pathLst>
          </a:custGeom>
          <a:blipFill>
            <a:blip r:embed="rId4"/>
            <a:stretch>
              <a:fillRect/>
            </a:stretch>
          </a:blipFill>
        </p:spPr>
      </p:sp>
      <p:sp>
        <p:nvSpPr>
          <p:cNvPr id="5" name="Freeform 5"/>
          <p:cNvSpPr/>
          <p:nvPr/>
        </p:nvSpPr>
        <p:spPr>
          <a:xfrm>
            <a:off x="985480" y="4020197"/>
            <a:ext cx="4238682" cy="3150678"/>
          </a:xfrm>
          <a:custGeom>
            <a:avLst/>
            <a:gdLst/>
            <a:ahLst/>
            <a:cxnLst/>
            <a:rect l="l" t="t" r="r" b="b"/>
            <a:pathLst>
              <a:path w="4238682" h="3150678">
                <a:moveTo>
                  <a:pt x="0" y="0"/>
                </a:moveTo>
                <a:lnTo>
                  <a:pt x="4238682" y="0"/>
                </a:lnTo>
                <a:lnTo>
                  <a:pt x="4238682" y="3150678"/>
                </a:lnTo>
                <a:lnTo>
                  <a:pt x="0" y="3150678"/>
                </a:lnTo>
                <a:lnTo>
                  <a:pt x="0" y="0"/>
                </a:lnTo>
                <a:close/>
              </a:path>
            </a:pathLst>
          </a:custGeom>
          <a:blipFill>
            <a:blip r:embed="rId5"/>
            <a:stretch>
              <a:fillRect/>
            </a:stretch>
          </a:blipFill>
        </p:spPr>
      </p:sp>
      <p:sp>
        <p:nvSpPr>
          <p:cNvPr id="6" name="Freeform 6"/>
          <p:cNvSpPr/>
          <p:nvPr/>
        </p:nvSpPr>
        <p:spPr>
          <a:xfrm>
            <a:off x="5362816" y="5255710"/>
            <a:ext cx="1513393" cy="679651"/>
          </a:xfrm>
          <a:custGeom>
            <a:avLst/>
            <a:gdLst/>
            <a:ahLst/>
            <a:cxnLst/>
            <a:rect l="l" t="t" r="r" b="b"/>
            <a:pathLst>
              <a:path w="1513393" h="679651">
                <a:moveTo>
                  <a:pt x="0" y="0"/>
                </a:moveTo>
                <a:lnTo>
                  <a:pt x="1513393" y="0"/>
                </a:lnTo>
                <a:lnTo>
                  <a:pt x="1513393" y="679651"/>
                </a:lnTo>
                <a:lnTo>
                  <a:pt x="0" y="67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1502452" y="5255710"/>
            <a:ext cx="1513393" cy="679651"/>
          </a:xfrm>
          <a:custGeom>
            <a:avLst/>
            <a:gdLst/>
            <a:ahLst/>
            <a:cxnLst/>
            <a:rect l="l" t="t" r="r" b="b"/>
            <a:pathLst>
              <a:path w="1513393" h="679651">
                <a:moveTo>
                  <a:pt x="0" y="0"/>
                </a:moveTo>
                <a:lnTo>
                  <a:pt x="1513393" y="0"/>
                </a:lnTo>
                <a:lnTo>
                  <a:pt x="1513393" y="679651"/>
                </a:lnTo>
                <a:lnTo>
                  <a:pt x="0" y="67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295256" y="3087841"/>
            <a:ext cx="1619131" cy="636270"/>
          </a:xfrm>
          <a:prstGeom prst="rect">
            <a:avLst/>
          </a:prstGeom>
        </p:spPr>
        <p:txBody>
          <a:bodyPr lIns="0" tIns="0" rIns="0" bIns="0" rtlCol="0" anchor="t">
            <a:spAutoFit/>
          </a:bodyPr>
          <a:lstStyle/>
          <a:p>
            <a:pPr marL="0" lvl="0" indent="0" algn="ctr">
              <a:lnSpc>
                <a:spcPts val="3839"/>
              </a:lnSpc>
              <a:spcBef>
                <a:spcPct val="0"/>
              </a:spcBef>
            </a:pPr>
            <a:r>
              <a:rPr lang="en-US" sz="3999" spc="-239">
                <a:solidFill>
                  <a:srgbClr val="77C4B5"/>
                </a:solidFill>
                <a:latin typeface="Rustic Printed"/>
                <a:ea typeface="Rustic Printed"/>
                <a:cs typeface="Rustic Printed"/>
                <a:sym typeface="Rustic Printed"/>
              </a:rPr>
              <a:t>EXTRACT</a:t>
            </a:r>
          </a:p>
        </p:txBody>
      </p:sp>
      <p:sp>
        <p:nvSpPr>
          <p:cNvPr id="9" name="TextBox 9"/>
          <p:cNvSpPr txBox="1"/>
          <p:nvPr/>
        </p:nvSpPr>
        <p:spPr>
          <a:xfrm>
            <a:off x="8095305" y="2783994"/>
            <a:ext cx="2183830" cy="636270"/>
          </a:xfrm>
          <a:prstGeom prst="rect">
            <a:avLst/>
          </a:prstGeom>
        </p:spPr>
        <p:txBody>
          <a:bodyPr lIns="0" tIns="0" rIns="0" bIns="0" rtlCol="0" anchor="t">
            <a:spAutoFit/>
          </a:bodyPr>
          <a:lstStyle/>
          <a:p>
            <a:pPr marL="0" lvl="0" indent="0" algn="ctr">
              <a:lnSpc>
                <a:spcPts val="3839"/>
              </a:lnSpc>
              <a:spcBef>
                <a:spcPct val="0"/>
              </a:spcBef>
            </a:pPr>
            <a:r>
              <a:rPr lang="en-US" sz="3999" spc="-239">
                <a:solidFill>
                  <a:srgbClr val="77C4B5"/>
                </a:solidFill>
                <a:latin typeface="Rustic Printed"/>
                <a:ea typeface="Rustic Printed"/>
                <a:cs typeface="Rustic Printed"/>
                <a:sym typeface="Rustic Printed"/>
              </a:rPr>
              <a:t>TRANSFORM</a:t>
            </a:r>
          </a:p>
        </p:txBody>
      </p:sp>
      <p:sp>
        <p:nvSpPr>
          <p:cNvPr id="10" name="TextBox 10"/>
          <p:cNvSpPr txBox="1"/>
          <p:nvPr/>
        </p:nvSpPr>
        <p:spPr>
          <a:xfrm>
            <a:off x="14134168" y="1452161"/>
            <a:ext cx="2183830" cy="636270"/>
          </a:xfrm>
          <a:prstGeom prst="rect">
            <a:avLst/>
          </a:prstGeom>
        </p:spPr>
        <p:txBody>
          <a:bodyPr lIns="0" tIns="0" rIns="0" bIns="0" rtlCol="0" anchor="t">
            <a:spAutoFit/>
          </a:bodyPr>
          <a:lstStyle/>
          <a:p>
            <a:pPr marL="0" lvl="0" indent="0" algn="ctr">
              <a:lnSpc>
                <a:spcPts val="3839"/>
              </a:lnSpc>
              <a:spcBef>
                <a:spcPct val="0"/>
              </a:spcBef>
            </a:pPr>
            <a:r>
              <a:rPr lang="en-US" sz="3999" spc="-239">
                <a:solidFill>
                  <a:srgbClr val="77C4B5"/>
                </a:solidFill>
                <a:latin typeface="Rustic Printed"/>
                <a:ea typeface="Rustic Printed"/>
                <a:cs typeface="Rustic Printed"/>
                <a:sym typeface="Rustic Printed"/>
              </a:rPr>
              <a:t>LOAD</a:t>
            </a:r>
          </a:p>
        </p:txBody>
      </p:sp>
      <p:sp>
        <p:nvSpPr>
          <p:cNvPr id="11" name="TextBox 11"/>
          <p:cNvSpPr txBox="1"/>
          <p:nvPr/>
        </p:nvSpPr>
        <p:spPr>
          <a:xfrm>
            <a:off x="985480" y="1076325"/>
            <a:ext cx="6333922" cy="1015365"/>
          </a:xfrm>
          <a:prstGeom prst="rect">
            <a:avLst/>
          </a:prstGeom>
        </p:spPr>
        <p:txBody>
          <a:bodyPr lIns="0" tIns="0" rIns="0" bIns="0" rtlCol="0" anchor="t">
            <a:spAutoFit/>
          </a:bodyPr>
          <a:lstStyle/>
          <a:p>
            <a:pPr marL="0" lvl="0" indent="0" algn="ctr">
              <a:lnSpc>
                <a:spcPts val="5879"/>
              </a:lnSpc>
              <a:spcBef>
                <a:spcPct val="0"/>
              </a:spcBef>
            </a:pPr>
            <a:r>
              <a:rPr lang="en-US" sz="6999" spc="-419">
                <a:solidFill>
                  <a:srgbClr val="0B4E7C"/>
                </a:solidFill>
                <a:latin typeface="Rustic Printed"/>
                <a:ea typeface="Rustic Printed"/>
                <a:cs typeface="Rustic Printed"/>
                <a:sym typeface="Rustic Printed"/>
              </a:rPr>
              <a:t>USING POWER QUERY</a:t>
            </a:r>
          </a:p>
        </p:txBody>
      </p:sp>
      <p:sp>
        <p:nvSpPr>
          <p:cNvPr id="12" name="Freeform 12"/>
          <p:cNvSpPr/>
          <p:nvPr/>
        </p:nvSpPr>
        <p:spPr>
          <a:xfrm>
            <a:off x="2121305" y="7170875"/>
            <a:ext cx="2031137" cy="1518081"/>
          </a:xfrm>
          <a:custGeom>
            <a:avLst/>
            <a:gdLst/>
            <a:ahLst/>
            <a:cxnLst/>
            <a:rect l="l" t="t" r="r" b="b"/>
            <a:pathLst>
              <a:path w="2031137" h="1518081">
                <a:moveTo>
                  <a:pt x="0" y="0"/>
                </a:moveTo>
                <a:lnTo>
                  <a:pt x="2031136" y="0"/>
                </a:lnTo>
                <a:lnTo>
                  <a:pt x="2031136" y="1518081"/>
                </a:lnTo>
                <a:lnTo>
                  <a:pt x="0" y="1518081"/>
                </a:lnTo>
                <a:lnTo>
                  <a:pt x="0" y="0"/>
                </a:lnTo>
                <a:close/>
              </a:path>
            </a:pathLst>
          </a:custGeom>
          <a:blipFill>
            <a:blip r:embed="rId8"/>
            <a:stretch>
              <a:fillRect/>
            </a:stretch>
          </a:blipFill>
        </p:spPr>
      </p:sp>
      <p:sp>
        <p:nvSpPr>
          <p:cNvPr id="13" name="Freeform 13"/>
          <p:cNvSpPr/>
          <p:nvPr/>
        </p:nvSpPr>
        <p:spPr>
          <a:xfrm>
            <a:off x="8563388" y="7466960"/>
            <a:ext cx="1161224" cy="1161224"/>
          </a:xfrm>
          <a:custGeom>
            <a:avLst/>
            <a:gdLst/>
            <a:ahLst/>
            <a:cxnLst/>
            <a:rect l="l" t="t" r="r" b="b"/>
            <a:pathLst>
              <a:path w="1161224" h="1161224">
                <a:moveTo>
                  <a:pt x="0" y="0"/>
                </a:moveTo>
                <a:lnTo>
                  <a:pt x="1161224" y="0"/>
                </a:lnTo>
                <a:lnTo>
                  <a:pt x="1161224" y="1161224"/>
                </a:lnTo>
                <a:lnTo>
                  <a:pt x="0" y="1161224"/>
                </a:lnTo>
                <a:lnTo>
                  <a:pt x="0" y="0"/>
                </a:lnTo>
                <a:close/>
              </a:path>
            </a:pathLst>
          </a:custGeom>
          <a:blipFill>
            <a:blip r:embed="rId9"/>
            <a:stretch>
              <a:fillRect l="-45407" t="-16134" r="-49755" b="-13974"/>
            </a:stretch>
          </a:blipFill>
        </p:spPr>
      </p:sp>
      <p:sp>
        <p:nvSpPr>
          <p:cNvPr id="14" name="Freeform 14"/>
          <p:cNvSpPr/>
          <p:nvPr/>
        </p:nvSpPr>
        <p:spPr>
          <a:xfrm>
            <a:off x="14645471" y="8806264"/>
            <a:ext cx="1161224" cy="1161224"/>
          </a:xfrm>
          <a:custGeom>
            <a:avLst/>
            <a:gdLst/>
            <a:ahLst/>
            <a:cxnLst/>
            <a:rect l="l" t="t" r="r" b="b"/>
            <a:pathLst>
              <a:path w="1161224" h="1161224">
                <a:moveTo>
                  <a:pt x="0" y="0"/>
                </a:moveTo>
                <a:lnTo>
                  <a:pt x="1161224" y="0"/>
                </a:lnTo>
                <a:lnTo>
                  <a:pt x="1161224" y="1161224"/>
                </a:lnTo>
                <a:lnTo>
                  <a:pt x="0" y="1161224"/>
                </a:lnTo>
                <a:lnTo>
                  <a:pt x="0" y="0"/>
                </a:lnTo>
                <a:close/>
              </a:path>
            </a:pathLst>
          </a:custGeom>
          <a:blipFill>
            <a:blip r:embed="rId9"/>
            <a:stretch>
              <a:fillRect l="-45407" t="-16134" r="-49755" b="-13974"/>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473553" y="3067638"/>
            <a:ext cx="15340894" cy="6190662"/>
          </a:xfrm>
          <a:custGeom>
            <a:avLst/>
            <a:gdLst/>
            <a:ahLst/>
            <a:cxnLst/>
            <a:rect l="l" t="t" r="r" b="b"/>
            <a:pathLst>
              <a:path w="15340894" h="6190662">
                <a:moveTo>
                  <a:pt x="0" y="0"/>
                </a:moveTo>
                <a:lnTo>
                  <a:pt x="15340894" y="0"/>
                </a:lnTo>
                <a:lnTo>
                  <a:pt x="15340894" y="6190662"/>
                </a:lnTo>
                <a:lnTo>
                  <a:pt x="0" y="6190662"/>
                </a:lnTo>
                <a:lnTo>
                  <a:pt x="0" y="0"/>
                </a:lnTo>
                <a:close/>
              </a:path>
            </a:pathLst>
          </a:custGeom>
          <a:blipFill>
            <a:blip r:embed="rId3"/>
            <a:stretch>
              <a:fillRect/>
            </a:stretch>
          </a:blipFill>
        </p:spPr>
      </p:sp>
      <p:sp>
        <p:nvSpPr>
          <p:cNvPr id="4" name="TextBox 4"/>
          <p:cNvSpPr txBox="1"/>
          <p:nvPr/>
        </p:nvSpPr>
        <p:spPr>
          <a:xfrm>
            <a:off x="1028700" y="1076325"/>
            <a:ext cx="6919117" cy="1758315"/>
          </a:xfrm>
          <a:prstGeom prst="rect">
            <a:avLst/>
          </a:prstGeom>
        </p:spPr>
        <p:txBody>
          <a:bodyPr lIns="0" tIns="0" rIns="0" bIns="0" rtlCol="0" anchor="t">
            <a:spAutoFit/>
          </a:bodyPr>
          <a:lstStyle/>
          <a:p>
            <a:pPr marL="0" lvl="0" indent="0" algn="ctr">
              <a:lnSpc>
                <a:spcPts val="5879"/>
              </a:lnSpc>
              <a:spcBef>
                <a:spcPct val="0"/>
              </a:spcBef>
            </a:pPr>
            <a:r>
              <a:rPr lang="en-US" sz="6999" spc="-419">
                <a:solidFill>
                  <a:srgbClr val="0B4E7C"/>
                </a:solidFill>
                <a:latin typeface="Rustic Printed"/>
                <a:ea typeface="Rustic Printed"/>
                <a:cs typeface="Rustic Printed"/>
                <a:sym typeface="Rustic Printed"/>
              </a:rPr>
              <a:t>DATA MODELING USING POWER PIVOT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4" name="TextBox 4"/>
          <p:cNvSpPr txBox="1"/>
          <p:nvPr/>
        </p:nvSpPr>
        <p:spPr>
          <a:xfrm>
            <a:off x="5977774" y="312149"/>
            <a:ext cx="6332451" cy="794705"/>
          </a:xfrm>
          <a:prstGeom prst="rect">
            <a:avLst/>
          </a:prstGeom>
        </p:spPr>
        <p:txBody>
          <a:bodyPr wrap="square" lIns="0" tIns="0" rIns="0" bIns="0" rtlCol="0" anchor="t">
            <a:spAutoFit/>
          </a:bodyPr>
          <a:lstStyle/>
          <a:p>
            <a:pPr marL="0" lvl="0" indent="0" algn="ctr">
              <a:lnSpc>
                <a:spcPts val="5879"/>
              </a:lnSpc>
              <a:spcBef>
                <a:spcPct val="0"/>
              </a:spcBef>
            </a:pPr>
            <a:r>
              <a:rPr lang="en-US" sz="6999" spc="-419" dirty="0">
                <a:solidFill>
                  <a:srgbClr val="0B4E7C"/>
                </a:solidFill>
                <a:latin typeface="Rustic Printed"/>
                <a:ea typeface="Rustic Printed"/>
                <a:cs typeface="Rustic Printed"/>
                <a:sym typeface="Rustic Printed"/>
              </a:rPr>
              <a:t>DASHBOARD PREVIEW</a:t>
            </a:r>
          </a:p>
        </p:txBody>
      </p:sp>
      <p:pic>
        <p:nvPicPr>
          <p:cNvPr id="6" name="Picture 5">
            <a:extLst>
              <a:ext uri="{FF2B5EF4-FFF2-40B4-BE49-F238E27FC236}">
                <a16:creationId xmlns:a16="http://schemas.microsoft.com/office/drawing/2014/main" id="{F0675342-014F-2F92-B9C4-027B65CBE059}"/>
              </a:ext>
            </a:extLst>
          </p:cNvPr>
          <p:cNvPicPr>
            <a:picLocks noChangeAspect="1"/>
          </p:cNvPicPr>
          <p:nvPr/>
        </p:nvPicPr>
        <p:blipFill>
          <a:blip r:embed="rId3"/>
          <a:stretch>
            <a:fillRect/>
          </a:stretch>
        </p:blipFill>
        <p:spPr>
          <a:xfrm>
            <a:off x="3006750" y="1046780"/>
            <a:ext cx="12274499" cy="88990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4" name="TextBox 4"/>
          <p:cNvSpPr txBox="1"/>
          <p:nvPr/>
        </p:nvSpPr>
        <p:spPr>
          <a:xfrm>
            <a:off x="4150934" y="330359"/>
            <a:ext cx="9986127" cy="794705"/>
          </a:xfrm>
          <a:prstGeom prst="rect">
            <a:avLst/>
          </a:prstGeom>
        </p:spPr>
        <p:txBody>
          <a:bodyPr wrap="square" lIns="0" tIns="0" rIns="0" bIns="0" rtlCol="0" anchor="t">
            <a:spAutoFit/>
          </a:bodyPr>
          <a:lstStyle/>
          <a:p>
            <a:pPr marL="0" lvl="0" indent="0" algn="ctr">
              <a:lnSpc>
                <a:spcPts val="5879"/>
              </a:lnSpc>
              <a:spcBef>
                <a:spcPct val="0"/>
              </a:spcBef>
            </a:pPr>
            <a:r>
              <a:rPr lang="en-US" sz="6999" spc="-419" dirty="0">
                <a:solidFill>
                  <a:srgbClr val="0B4E7C"/>
                </a:solidFill>
                <a:latin typeface="Rustic Printed"/>
                <a:ea typeface="Rustic Printed"/>
                <a:cs typeface="Rustic Printed"/>
                <a:sym typeface="Rustic Printed"/>
              </a:rPr>
              <a:t>DASHBOARD (Austria, Oct 2022)</a:t>
            </a:r>
          </a:p>
        </p:txBody>
      </p:sp>
      <p:pic>
        <p:nvPicPr>
          <p:cNvPr id="5" name="Picture 4">
            <a:extLst>
              <a:ext uri="{FF2B5EF4-FFF2-40B4-BE49-F238E27FC236}">
                <a16:creationId xmlns:a16="http://schemas.microsoft.com/office/drawing/2014/main" id="{6AF2AD74-AD1C-D6D7-B00F-D780D1499EA3}"/>
              </a:ext>
            </a:extLst>
          </p:cNvPr>
          <p:cNvPicPr>
            <a:picLocks noChangeAspect="1"/>
          </p:cNvPicPr>
          <p:nvPr/>
        </p:nvPicPr>
        <p:blipFill>
          <a:blip r:embed="rId3"/>
          <a:stretch>
            <a:fillRect/>
          </a:stretch>
        </p:blipFill>
        <p:spPr>
          <a:xfrm>
            <a:off x="3005041" y="1091173"/>
            <a:ext cx="12277918" cy="8880321"/>
          </a:xfrm>
          <a:prstGeom prst="rect">
            <a:avLst/>
          </a:prstGeom>
        </p:spPr>
      </p:pic>
    </p:spTree>
    <p:extLst>
      <p:ext uri="{BB962C8B-B14F-4D97-AF65-F5344CB8AC3E}">
        <p14:creationId xmlns:p14="http://schemas.microsoft.com/office/powerpoint/2010/main" val="2289436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688852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88852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1181244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1181244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a:off x="1962205"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a:off x="1962205"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TextBox 9"/>
          <p:cNvSpPr txBox="1"/>
          <p:nvPr/>
        </p:nvSpPr>
        <p:spPr>
          <a:xfrm>
            <a:off x="2333993" y="4103696"/>
            <a:ext cx="3769770" cy="1406525"/>
          </a:xfrm>
          <a:prstGeom prst="rect">
            <a:avLst/>
          </a:prstGeom>
        </p:spPr>
        <p:txBody>
          <a:bodyPr lIns="0" tIns="0" rIns="0" bIns="0" rtlCol="0" anchor="t">
            <a:spAutoFit/>
          </a:bodyPr>
          <a:lstStyle/>
          <a:p>
            <a:pPr algn="ctr">
              <a:lnSpc>
                <a:spcPts val="2800"/>
              </a:lnSpc>
            </a:pPr>
            <a:r>
              <a:rPr lang="en-US" sz="2000" b="1">
                <a:solidFill>
                  <a:srgbClr val="FFFFFF"/>
                </a:solidFill>
                <a:latin typeface="Canva Sans Medium"/>
                <a:ea typeface="Canva Sans Medium"/>
                <a:cs typeface="Canva Sans Medium"/>
                <a:sym typeface="Canva Sans Medium"/>
              </a:rPr>
              <a:t>Dive into the overall count of reported crimes, providing a number view of the crime landscape by slicers.</a:t>
            </a:r>
          </a:p>
        </p:txBody>
      </p:sp>
      <p:sp>
        <p:nvSpPr>
          <p:cNvPr id="10" name="TextBox 10"/>
          <p:cNvSpPr txBox="1"/>
          <p:nvPr/>
        </p:nvSpPr>
        <p:spPr>
          <a:xfrm>
            <a:off x="7223765" y="4122746"/>
            <a:ext cx="3840471" cy="1554480"/>
          </a:xfrm>
          <a:prstGeom prst="rect">
            <a:avLst/>
          </a:prstGeom>
        </p:spPr>
        <p:txBody>
          <a:bodyPr lIns="0" tIns="0" rIns="0" bIns="0" rtlCol="0" anchor="t">
            <a:spAutoFit/>
          </a:bodyPr>
          <a:lstStyle/>
          <a:p>
            <a:pPr marL="0" lvl="0" indent="0" algn="ctr">
              <a:lnSpc>
                <a:spcPts val="2520"/>
              </a:lnSpc>
            </a:pPr>
            <a:r>
              <a:rPr lang="en-US" sz="1800" b="1">
                <a:solidFill>
                  <a:srgbClr val="FFFFFF"/>
                </a:solidFill>
                <a:latin typeface="Canva Sans Medium"/>
                <a:ea typeface="Canva Sans Medium"/>
                <a:cs typeface="Canva Sans Medium"/>
                <a:sym typeface="Canva Sans Medium"/>
              </a:rPr>
              <a:t>Uncover the patterns and shifts in crime distribution as we analyze data across different years, revealing yearly changes and trends.</a:t>
            </a:r>
          </a:p>
        </p:txBody>
      </p:sp>
      <p:sp>
        <p:nvSpPr>
          <p:cNvPr id="11" name="TextBox 11"/>
          <p:cNvSpPr txBox="1"/>
          <p:nvPr/>
        </p:nvSpPr>
        <p:spPr>
          <a:xfrm>
            <a:off x="12159843" y="4122746"/>
            <a:ext cx="3818557" cy="1554480"/>
          </a:xfrm>
          <a:prstGeom prst="rect">
            <a:avLst/>
          </a:prstGeom>
        </p:spPr>
        <p:txBody>
          <a:bodyPr lIns="0" tIns="0" rIns="0" bIns="0" rtlCol="0" anchor="t">
            <a:spAutoFit/>
          </a:bodyPr>
          <a:lstStyle/>
          <a:p>
            <a:pPr marL="0" lvl="0" indent="0" algn="ctr">
              <a:lnSpc>
                <a:spcPts val="2520"/>
              </a:lnSpc>
            </a:pPr>
            <a:r>
              <a:rPr lang="en-US" sz="1800" b="1">
                <a:solidFill>
                  <a:srgbClr val="FFFFFF"/>
                </a:solidFill>
                <a:latin typeface="Canva Sans Medium"/>
                <a:ea typeface="Canva Sans Medium"/>
                <a:cs typeface="Canva Sans Medium"/>
                <a:sym typeface="Canva Sans Medium"/>
              </a:rPr>
              <a:t>Uncover the patterns and shifts in crime distribution as we analyze months across different years, revealing months % differences and trends.</a:t>
            </a:r>
          </a:p>
        </p:txBody>
      </p:sp>
      <p:sp>
        <p:nvSpPr>
          <p:cNvPr id="12" name="TextBox 12"/>
          <p:cNvSpPr txBox="1"/>
          <p:nvPr/>
        </p:nvSpPr>
        <p:spPr>
          <a:xfrm>
            <a:off x="2309832" y="7431979"/>
            <a:ext cx="3950047" cy="1406525"/>
          </a:xfrm>
          <a:prstGeom prst="rect">
            <a:avLst/>
          </a:prstGeom>
        </p:spPr>
        <p:txBody>
          <a:bodyPr lIns="0" tIns="0" rIns="0" bIns="0" rtlCol="0" anchor="t">
            <a:spAutoFit/>
          </a:bodyPr>
          <a:lstStyle/>
          <a:p>
            <a:pPr marL="0" lvl="0" indent="0" algn="ctr">
              <a:lnSpc>
                <a:spcPts val="2800"/>
              </a:lnSpc>
            </a:pPr>
            <a:r>
              <a:rPr lang="en-US" sz="2000" b="1">
                <a:solidFill>
                  <a:srgbClr val="FFFFFF"/>
                </a:solidFill>
                <a:latin typeface="Canva Sans Medium"/>
                <a:ea typeface="Canva Sans Medium"/>
                <a:cs typeface="Canva Sans Medium"/>
                <a:sym typeface="Canva Sans Medium"/>
              </a:rPr>
              <a:t>Take a closer look at crime occurrences within weekdays, shedding light on when crimes more likely to happen.</a:t>
            </a:r>
          </a:p>
        </p:txBody>
      </p:sp>
      <p:sp>
        <p:nvSpPr>
          <p:cNvPr id="13" name="TextBox 13"/>
          <p:cNvSpPr txBox="1"/>
          <p:nvPr/>
        </p:nvSpPr>
        <p:spPr>
          <a:xfrm>
            <a:off x="7117689" y="7603747"/>
            <a:ext cx="4052622" cy="1240155"/>
          </a:xfrm>
          <a:prstGeom prst="rect">
            <a:avLst/>
          </a:prstGeom>
        </p:spPr>
        <p:txBody>
          <a:bodyPr lIns="0" tIns="0" rIns="0" bIns="0" rtlCol="0" anchor="t">
            <a:spAutoFit/>
          </a:bodyPr>
          <a:lstStyle/>
          <a:p>
            <a:pPr marL="0" lvl="0" indent="0" algn="ctr">
              <a:lnSpc>
                <a:spcPts val="2520"/>
              </a:lnSpc>
            </a:pPr>
            <a:r>
              <a:rPr lang="en-US" sz="1800" b="1">
                <a:solidFill>
                  <a:srgbClr val="FFFFFF"/>
                </a:solidFill>
                <a:latin typeface="Canva Sans Medium"/>
                <a:ea typeface="Canva Sans Medium"/>
                <a:cs typeface="Canva Sans Medium"/>
                <a:sym typeface="Canva Sans Medium"/>
              </a:rPr>
              <a:t>Take a closer look at crime occurrences within specific time intervals, shedding numbers when crimes are more likely to happen.</a:t>
            </a:r>
          </a:p>
        </p:txBody>
      </p:sp>
      <p:sp>
        <p:nvSpPr>
          <p:cNvPr id="14" name="TextBox 14"/>
          <p:cNvSpPr txBox="1"/>
          <p:nvPr/>
        </p:nvSpPr>
        <p:spPr>
          <a:xfrm>
            <a:off x="12028127" y="7520244"/>
            <a:ext cx="4064805" cy="1554480"/>
          </a:xfrm>
          <a:prstGeom prst="rect">
            <a:avLst/>
          </a:prstGeom>
        </p:spPr>
        <p:txBody>
          <a:bodyPr lIns="0" tIns="0" rIns="0" bIns="0" rtlCol="0" anchor="t">
            <a:spAutoFit/>
          </a:bodyPr>
          <a:lstStyle/>
          <a:p>
            <a:pPr marL="0" lvl="0" indent="0" algn="ctr">
              <a:lnSpc>
                <a:spcPts val="2520"/>
              </a:lnSpc>
            </a:pPr>
            <a:r>
              <a:rPr lang="en-US" sz="1800" b="1">
                <a:solidFill>
                  <a:srgbClr val="FFFFFF"/>
                </a:solidFill>
                <a:latin typeface="Canva Sans Medium"/>
                <a:ea typeface="Canva Sans Medium"/>
                <a:cs typeface="Canva Sans Medium"/>
                <a:sym typeface="Canva Sans Medium"/>
              </a:rPr>
              <a:t>Take a closer look at crime incidents in a particular age group across all roles, shedding light on which groups are involved in a crime incident.</a:t>
            </a:r>
          </a:p>
        </p:txBody>
      </p:sp>
      <p:sp>
        <p:nvSpPr>
          <p:cNvPr id="15" name="TextBox 15"/>
          <p:cNvSpPr txBox="1"/>
          <p:nvPr/>
        </p:nvSpPr>
        <p:spPr>
          <a:xfrm>
            <a:off x="2949257" y="3222824"/>
            <a:ext cx="2539244" cy="680085"/>
          </a:xfrm>
          <a:prstGeom prst="rect">
            <a:avLst/>
          </a:prstGeom>
        </p:spPr>
        <p:txBody>
          <a:bodyPr lIns="0" tIns="0" rIns="0" bIns="0" rtlCol="0" anchor="t">
            <a:spAutoFit/>
          </a:bodyPr>
          <a:lstStyle/>
          <a:p>
            <a:pPr algn="ctr">
              <a:lnSpc>
                <a:spcPts val="4319"/>
              </a:lnSpc>
            </a:pPr>
            <a:r>
              <a:rPr lang="en-US" sz="3999">
                <a:solidFill>
                  <a:srgbClr val="FFFFFF"/>
                </a:solidFill>
                <a:latin typeface="Rustic Printed"/>
                <a:ea typeface="Rustic Printed"/>
                <a:cs typeface="Rustic Printed"/>
                <a:sym typeface="Rustic Printed"/>
              </a:rPr>
              <a:t>Total Crimes</a:t>
            </a:r>
          </a:p>
        </p:txBody>
      </p:sp>
      <p:sp>
        <p:nvSpPr>
          <p:cNvPr id="16" name="TextBox 16"/>
          <p:cNvSpPr txBox="1"/>
          <p:nvPr/>
        </p:nvSpPr>
        <p:spPr>
          <a:xfrm>
            <a:off x="7529269" y="2998034"/>
            <a:ext cx="3229461" cy="1153287"/>
          </a:xfrm>
          <a:prstGeom prst="rect">
            <a:avLst/>
          </a:prstGeom>
        </p:spPr>
        <p:txBody>
          <a:bodyPr lIns="0" tIns="0" rIns="0" bIns="0" rtlCol="0" anchor="t">
            <a:spAutoFit/>
          </a:bodyPr>
          <a:lstStyle/>
          <a:p>
            <a:pPr algn="ctr">
              <a:lnSpc>
                <a:spcPts val="4104"/>
              </a:lnSpc>
            </a:pPr>
            <a:r>
              <a:rPr lang="en-US" sz="3800">
                <a:solidFill>
                  <a:srgbClr val="FFFFFF"/>
                </a:solidFill>
                <a:latin typeface="Rustic Printed"/>
                <a:ea typeface="Rustic Printed"/>
                <a:cs typeface="Rustic Printed"/>
                <a:sym typeface="Rustic Printed"/>
              </a:rPr>
              <a:t>Year-over-Year Crime</a:t>
            </a:r>
          </a:p>
        </p:txBody>
      </p:sp>
      <p:sp>
        <p:nvSpPr>
          <p:cNvPr id="17" name="TextBox 17"/>
          <p:cNvSpPr txBox="1"/>
          <p:nvPr/>
        </p:nvSpPr>
        <p:spPr>
          <a:xfrm>
            <a:off x="13019105" y="6280407"/>
            <a:ext cx="2100034" cy="1223010"/>
          </a:xfrm>
          <a:prstGeom prst="rect">
            <a:avLst/>
          </a:prstGeom>
        </p:spPr>
        <p:txBody>
          <a:bodyPr lIns="0" tIns="0" rIns="0" bIns="0" rtlCol="0" anchor="t">
            <a:spAutoFit/>
          </a:bodyPr>
          <a:lstStyle/>
          <a:p>
            <a:pPr algn="ctr">
              <a:lnSpc>
                <a:spcPts val="4319"/>
              </a:lnSpc>
            </a:pPr>
            <a:r>
              <a:rPr lang="en-US" sz="3999">
                <a:solidFill>
                  <a:srgbClr val="FFFFFF"/>
                </a:solidFill>
                <a:latin typeface="Rustic Printed"/>
                <a:ea typeface="Rustic Printed"/>
                <a:cs typeface="Rustic Printed"/>
                <a:sym typeface="Rustic Printed"/>
              </a:rPr>
              <a:t>Crimes by Age Group</a:t>
            </a:r>
          </a:p>
        </p:txBody>
      </p:sp>
      <p:sp>
        <p:nvSpPr>
          <p:cNvPr id="18" name="TextBox 18"/>
          <p:cNvSpPr txBox="1"/>
          <p:nvPr/>
        </p:nvSpPr>
        <p:spPr>
          <a:xfrm>
            <a:off x="7992640" y="6280407"/>
            <a:ext cx="2305123" cy="1223010"/>
          </a:xfrm>
          <a:prstGeom prst="rect">
            <a:avLst/>
          </a:prstGeom>
        </p:spPr>
        <p:txBody>
          <a:bodyPr lIns="0" tIns="0" rIns="0" bIns="0" rtlCol="0" anchor="t">
            <a:spAutoFit/>
          </a:bodyPr>
          <a:lstStyle/>
          <a:p>
            <a:pPr algn="ctr">
              <a:lnSpc>
                <a:spcPts val="4319"/>
              </a:lnSpc>
            </a:pPr>
            <a:r>
              <a:rPr lang="en-US" sz="3999">
                <a:solidFill>
                  <a:srgbClr val="FFFFFF"/>
                </a:solidFill>
                <a:latin typeface="Rustic Printed"/>
                <a:ea typeface="Rustic Printed"/>
                <a:cs typeface="Rustic Printed"/>
                <a:sym typeface="Rustic Printed"/>
              </a:rPr>
              <a:t>Crimes by Time Range</a:t>
            </a:r>
          </a:p>
        </p:txBody>
      </p:sp>
      <p:sp>
        <p:nvSpPr>
          <p:cNvPr id="19" name="TextBox 19"/>
          <p:cNvSpPr txBox="1"/>
          <p:nvPr/>
        </p:nvSpPr>
        <p:spPr>
          <a:xfrm>
            <a:off x="2795989" y="6551869"/>
            <a:ext cx="2856472" cy="680085"/>
          </a:xfrm>
          <a:prstGeom prst="rect">
            <a:avLst/>
          </a:prstGeom>
        </p:spPr>
        <p:txBody>
          <a:bodyPr lIns="0" tIns="0" rIns="0" bIns="0" rtlCol="0" anchor="t">
            <a:spAutoFit/>
          </a:bodyPr>
          <a:lstStyle/>
          <a:p>
            <a:pPr algn="ctr">
              <a:lnSpc>
                <a:spcPts val="4319"/>
              </a:lnSpc>
            </a:pPr>
            <a:r>
              <a:rPr lang="en-US" sz="3999">
                <a:solidFill>
                  <a:srgbClr val="FFFFFF"/>
                </a:solidFill>
                <a:latin typeface="Rustic Printed"/>
                <a:ea typeface="Rustic Printed"/>
                <a:cs typeface="Rustic Printed"/>
                <a:sym typeface="Rustic Printed"/>
              </a:rPr>
              <a:t>Crimes by Day</a:t>
            </a:r>
          </a:p>
        </p:txBody>
      </p:sp>
      <p:sp>
        <p:nvSpPr>
          <p:cNvPr id="20" name="TextBox 20"/>
          <p:cNvSpPr txBox="1"/>
          <p:nvPr/>
        </p:nvSpPr>
        <p:spPr>
          <a:xfrm>
            <a:off x="12045312" y="2898462"/>
            <a:ext cx="4047620" cy="1153287"/>
          </a:xfrm>
          <a:prstGeom prst="rect">
            <a:avLst/>
          </a:prstGeom>
        </p:spPr>
        <p:txBody>
          <a:bodyPr lIns="0" tIns="0" rIns="0" bIns="0" rtlCol="0" anchor="t">
            <a:spAutoFit/>
          </a:bodyPr>
          <a:lstStyle/>
          <a:p>
            <a:pPr algn="ctr">
              <a:lnSpc>
                <a:spcPts val="4104"/>
              </a:lnSpc>
            </a:pPr>
            <a:r>
              <a:rPr lang="en-US" sz="3800">
                <a:solidFill>
                  <a:srgbClr val="FFFFFF"/>
                </a:solidFill>
                <a:latin typeface="Rustic Printed"/>
                <a:ea typeface="Rustic Printed"/>
                <a:cs typeface="Rustic Printed"/>
                <a:sym typeface="Rustic Printed"/>
              </a:rPr>
              <a:t>Month-over-Month Crime</a:t>
            </a:r>
          </a:p>
        </p:txBody>
      </p:sp>
      <p:sp>
        <p:nvSpPr>
          <p:cNvPr id="21" name="TextBox 21"/>
          <p:cNvSpPr txBox="1"/>
          <p:nvPr/>
        </p:nvSpPr>
        <p:spPr>
          <a:xfrm>
            <a:off x="1028700" y="640080"/>
            <a:ext cx="3534578" cy="1758315"/>
          </a:xfrm>
          <a:prstGeom prst="rect">
            <a:avLst/>
          </a:prstGeom>
        </p:spPr>
        <p:txBody>
          <a:bodyPr lIns="0" tIns="0" rIns="0" bIns="0" rtlCol="0" anchor="t">
            <a:spAutoFit/>
          </a:bodyPr>
          <a:lstStyle/>
          <a:p>
            <a:pPr marL="0" lvl="0" indent="0" algn="ctr">
              <a:lnSpc>
                <a:spcPts val="5879"/>
              </a:lnSpc>
              <a:spcBef>
                <a:spcPct val="0"/>
              </a:spcBef>
            </a:pPr>
            <a:r>
              <a:rPr lang="en-US" sz="6999" spc="-419">
                <a:solidFill>
                  <a:srgbClr val="0B4E7C"/>
                </a:solidFill>
                <a:latin typeface="Rustic Printed"/>
                <a:ea typeface="Rustic Printed"/>
                <a:cs typeface="Rustic Printed"/>
                <a:sym typeface="Rustic Printed"/>
              </a:rPr>
              <a:t>DASHBOARD OVERVIEW</a:t>
            </a:r>
          </a:p>
        </p:txBody>
      </p:sp>
      <p:sp>
        <p:nvSpPr>
          <p:cNvPr id="22" name="Freeform 22"/>
          <p:cNvSpPr/>
          <p:nvPr/>
        </p:nvSpPr>
        <p:spPr>
          <a:xfrm>
            <a:off x="4580867" y="627727"/>
            <a:ext cx="1894684" cy="1770668"/>
          </a:xfrm>
          <a:custGeom>
            <a:avLst/>
            <a:gdLst/>
            <a:ahLst/>
            <a:cxnLst/>
            <a:rect l="l" t="t" r="r" b="b"/>
            <a:pathLst>
              <a:path w="1894684" h="1770668">
                <a:moveTo>
                  <a:pt x="0" y="0"/>
                </a:moveTo>
                <a:lnTo>
                  <a:pt x="1894685" y="0"/>
                </a:lnTo>
                <a:lnTo>
                  <a:pt x="1894685" y="1770668"/>
                </a:lnTo>
                <a:lnTo>
                  <a:pt x="0" y="17706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688852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7134577" y="3913188"/>
            <a:ext cx="4021249" cy="1406525"/>
          </a:xfrm>
          <a:prstGeom prst="rect">
            <a:avLst/>
          </a:prstGeom>
        </p:spPr>
        <p:txBody>
          <a:bodyPr lIns="0" tIns="0" rIns="0" bIns="0" rtlCol="0" anchor="t">
            <a:spAutoFit/>
          </a:bodyPr>
          <a:lstStyle/>
          <a:p>
            <a:pPr marL="0" lvl="0" indent="0" algn="ctr">
              <a:lnSpc>
                <a:spcPts val="2800"/>
              </a:lnSpc>
            </a:pPr>
            <a:r>
              <a:rPr lang="en-US" sz="2000" b="1">
                <a:solidFill>
                  <a:srgbClr val="FFFFFF"/>
                </a:solidFill>
                <a:latin typeface="Canva Sans Medium"/>
                <a:ea typeface="Canva Sans Medium"/>
                <a:cs typeface="Canva Sans Medium"/>
                <a:sym typeface="Canva Sans Medium"/>
              </a:rPr>
              <a:t>Uncover of crime types distribution what crimes are more likely to happen as we analyze data in certain slicer.</a:t>
            </a:r>
          </a:p>
        </p:txBody>
      </p:sp>
      <p:grpSp>
        <p:nvGrpSpPr>
          <p:cNvPr id="5" name="Group 5"/>
          <p:cNvGrpSpPr/>
          <p:nvPr/>
        </p:nvGrpSpPr>
        <p:grpSpPr>
          <a:xfrm>
            <a:off x="1962205" y="2769870"/>
            <a:ext cx="4513346" cy="3044457"/>
            <a:chOff x="0" y="0"/>
            <a:chExt cx="6017795" cy="4059276"/>
          </a:xfrm>
        </p:grpSpPr>
        <p:sp>
          <p:nvSpPr>
            <p:cNvPr id="6" name="Freeform 6"/>
            <p:cNvSpPr/>
            <p:nvPr/>
          </p:nvSpPr>
          <p:spPr>
            <a:xfrm>
              <a:off x="0" y="0"/>
              <a:ext cx="6017795" cy="4059276"/>
            </a:xfrm>
            <a:custGeom>
              <a:avLst/>
              <a:gdLst/>
              <a:ahLst/>
              <a:cxnLst/>
              <a:rect l="l" t="t" r="r" b="b"/>
              <a:pathLst>
                <a:path w="6017795" h="4059276">
                  <a:moveTo>
                    <a:pt x="0" y="0"/>
                  </a:moveTo>
                  <a:lnTo>
                    <a:pt x="6017795" y="0"/>
                  </a:lnTo>
                  <a:lnTo>
                    <a:pt x="6017795" y="4059276"/>
                  </a:lnTo>
                  <a:lnTo>
                    <a:pt x="0" y="40592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TextBox 7"/>
            <p:cNvSpPr txBox="1"/>
            <p:nvPr/>
          </p:nvSpPr>
          <p:spPr>
            <a:xfrm>
              <a:off x="573769" y="1775248"/>
              <a:ext cx="4785991" cy="1389592"/>
            </a:xfrm>
            <a:prstGeom prst="rect">
              <a:avLst/>
            </a:prstGeom>
          </p:spPr>
          <p:txBody>
            <a:bodyPr lIns="0" tIns="0" rIns="0" bIns="0" rtlCol="0" anchor="t">
              <a:spAutoFit/>
            </a:bodyPr>
            <a:lstStyle/>
            <a:p>
              <a:pPr algn="ctr">
                <a:lnSpc>
                  <a:spcPts val="2800"/>
                </a:lnSpc>
              </a:pPr>
              <a:r>
                <a:rPr lang="en-US" sz="2000" b="1">
                  <a:solidFill>
                    <a:srgbClr val="FFFFFF"/>
                  </a:solidFill>
                  <a:latin typeface="Canva Sans Medium"/>
                  <a:ea typeface="Canva Sans Medium"/>
                  <a:cs typeface="Canva Sans Medium"/>
                  <a:sym typeface="Canva Sans Medium"/>
                </a:rPr>
                <a:t>Dive into the overall count of reported crimes, involving gender in various roles.</a:t>
              </a:r>
            </a:p>
          </p:txBody>
        </p:sp>
        <p:sp>
          <p:nvSpPr>
            <p:cNvPr id="8" name="TextBox 8"/>
            <p:cNvSpPr txBox="1"/>
            <p:nvPr/>
          </p:nvSpPr>
          <p:spPr>
            <a:xfrm>
              <a:off x="658034" y="638737"/>
              <a:ext cx="4701727" cy="881380"/>
            </a:xfrm>
            <a:prstGeom prst="rect">
              <a:avLst/>
            </a:prstGeom>
          </p:spPr>
          <p:txBody>
            <a:bodyPr lIns="0" tIns="0" rIns="0" bIns="0" rtlCol="0" anchor="t">
              <a:spAutoFit/>
            </a:bodyPr>
            <a:lstStyle/>
            <a:p>
              <a:pPr algn="ctr">
                <a:lnSpc>
                  <a:spcPts val="4319"/>
                </a:lnSpc>
              </a:pPr>
              <a:r>
                <a:rPr lang="en-US" sz="3999">
                  <a:solidFill>
                    <a:srgbClr val="FFFFFF"/>
                  </a:solidFill>
                  <a:latin typeface="Rustic Printed"/>
                  <a:ea typeface="Rustic Printed"/>
                  <a:cs typeface="Rustic Printed"/>
                  <a:sym typeface="Rustic Printed"/>
                </a:rPr>
                <a:t>Crimes by Gender</a:t>
              </a:r>
            </a:p>
          </p:txBody>
        </p:sp>
      </p:grpSp>
      <p:sp>
        <p:nvSpPr>
          <p:cNvPr id="9" name="TextBox 9"/>
          <p:cNvSpPr txBox="1"/>
          <p:nvPr/>
        </p:nvSpPr>
        <p:spPr>
          <a:xfrm>
            <a:off x="7530471" y="3239398"/>
            <a:ext cx="3229461" cy="638937"/>
          </a:xfrm>
          <a:prstGeom prst="rect">
            <a:avLst/>
          </a:prstGeom>
        </p:spPr>
        <p:txBody>
          <a:bodyPr lIns="0" tIns="0" rIns="0" bIns="0" rtlCol="0" anchor="t">
            <a:spAutoFit/>
          </a:bodyPr>
          <a:lstStyle/>
          <a:p>
            <a:pPr algn="ctr">
              <a:lnSpc>
                <a:spcPts val="4104"/>
              </a:lnSpc>
            </a:pPr>
            <a:r>
              <a:rPr lang="en-US" sz="3800">
                <a:solidFill>
                  <a:srgbClr val="FFFFFF"/>
                </a:solidFill>
                <a:latin typeface="Rustic Printed"/>
                <a:ea typeface="Rustic Printed"/>
                <a:cs typeface="Rustic Printed"/>
                <a:sym typeface="Rustic Printed"/>
              </a:rPr>
              <a:t>Crime Types</a:t>
            </a:r>
          </a:p>
        </p:txBody>
      </p:sp>
      <p:sp>
        <p:nvSpPr>
          <p:cNvPr id="10" name="TextBox 10"/>
          <p:cNvSpPr txBox="1"/>
          <p:nvPr/>
        </p:nvSpPr>
        <p:spPr>
          <a:xfrm>
            <a:off x="1028700" y="640080"/>
            <a:ext cx="3534578" cy="1758315"/>
          </a:xfrm>
          <a:prstGeom prst="rect">
            <a:avLst/>
          </a:prstGeom>
        </p:spPr>
        <p:txBody>
          <a:bodyPr lIns="0" tIns="0" rIns="0" bIns="0" rtlCol="0" anchor="t">
            <a:spAutoFit/>
          </a:bodyPr>
          <a:lstStyle/>
          <a:p>
            <a:pPr marL="0" lvl="0" indent="0" algn="ctr">
              <a:lnSpc>
                <a:spcPts val="5879"/>
              </a:lnSpc>
              <a:spcBef>
                <a:spcPct val="0"/>
              </a:spcBef>
            </a:pPr>
            <a:r>
              <a:rPr lang="en-US" sz="6999" spc="-419">
                <a:solidFill>
                  <a:srgbClr val="0B4E7C"/>
                </a:solidFill>
                <a:latin typeface="Rustic Printed"/>
                <a:ea typeface="Rustic Printed"/>
                <a:cs typeface="Rustic Printed"/>
                <a:sym typeface="Rustic Printed"/>
              </a:rPr>
              <a:t>DASHBOARD OVERVIEW</a:t>
            </a:r>
          </a:p>
        </p:txBody>
      </p:sp>
      <p:sp>
        <p:nvSpPr>
          <p:cNvPr id="11" name="Freeform 11"/>
          <p:cNvSpPr/>
          <p:nvPr/>
        </p:nvSpPr>
        <p:spPr>
          <a:xfrm>
            <a:off x="4580867" y="627727"/>
            <a:ext cx="1894684" cy="1770668"/>
          </a:xfrm>
          <a:custGeom>
            <a:avLst/>
            <a:gdLst/>
            <a:ahLst/>
            <a:cxnLst/>
            <a:rect l="l" t="t" r="r" b="b"/>
            <a:pathLst>
              <a:path w="1894684" h="1770668">
                <a:moveTo>
                  <a:pt x="0" y="0"/>
                </a:moveTo>
                <a:lnTo>
                  <a:pt x="1894685" y="0"/>
                </a:lnTo>
                <a:lnTo>
                  <a:pt x="1894685" y="1770668"/>
                </a:lnTo>
                <a:lnTo>
                  <a:pt x="0" y="17706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1811450" y="2769870"/>
            <a:ext cx="4513346" cy="3044457"/>
          </a:xfrm>
          <a:custGeom>
            <a:avLst/>
            <a:gdLst/>
            <a:ahLst/>
            <a:cxnLst/>
            <a:rect l="l" t="t" r="r" b="b"/>
            <a:pathLst>
              <a:path w="4513346" h="3044457">
                <a:moveTo>
                  <a:pt x="0" y="0"/>
                </a:moveTo>
                <a:lnTo>
                  <a:pt x="4513346" y="0"/>
                </a:lnTo>
                <a:lnTo>
                  <a:pt x="4513346" y="3044457"/>
                </a:lnTo>
                <a:lnTo>
                  <a:pt x="0" y="304445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3" name="TextBox 13"/>
          <p:cNvSpPr txBox="1"/>
          <p:nvPr/>
        </p:nvSpPr>
        <p:spPr>
          <a:xfrm>
            <a:off x="12273376" y="4244474"/>
            <a:ext cx="3589494" cy="701675"/>
          </a:xfrm>
          <a:prstGeom prst="rect">
            <a:avLst/>
          </a:prstGeom>
        </p:spPr>
        <p:txBody>
          <a:bodyPr lIns="0" tIns="0" rIns="0" bIns="0" rtlCol="0" anchor="t">
            <a:spAutoFit/>
          </a:bodyPr>
          <a:lstStyle/>
          <a:p>
            <a:pPr algn="ctr">
              <a:lnSpc>
                <a:spcPts val="2800"/>
              </a:lnSpc>
            </a:pPr>
            <a:r>
              <a:rPr lang="en-US" sz="2000" b="1">
                <a:solidFill>
                  <a:srgbClr val="FFFFFF"/>
                </a:solidFill>
                <a:latin typeface="Canva Sans Medium"/>
                <a:ea typeface="Canva Sans Medium"/>
                <a:cs typeface="Canva Sans Medium"/>
                <a:sym typeface="Canva Sans Medium"/>
              </a:rPr>
              <a:t>Percentage of crimes incidents lacks resolution</a:t>
            </a:r>
          </a:p>
        </p:txBody>
      </p:sp>
      <p:sp>
        <p:nvSpPr>
          <p:cNvPr id="14" name="TextBox 14"/>
          <p:cNvSpPr txBox="1"/>
          <p:nvPr/>
        </p:nvSpPr>
        <p:spPr>
          <a:xfrm>
            <a:off x="12175922" y="3198250"/>
            <a:ext cx="3784403" cy="680085"/>
          </a:xfrm>
          <a:prstGeom prst="rect">
            <a:avLst/>
          </a:prstGeom>
        </p:spPr>
        <p:txBody>
          <a:bodyPr lIns="0" tIns="0" rIns="0" bIns="0" rtlCol="0" anchor="t">
            <a:spAutoFit/>
          </a:bodyPr>
          <a:lstStyle/>
          <a:p>
            <a:pPr algn="ctr">
              <a:lnSpc>
                <a:spcPts val="4319"/>
              </a:lnSpc>
            </a:pPr>
            <a:r>
              <a:rPr lang="en-US" sz="3999">
                <a:solidFill>
                  <a:srgbClr val="FFFFFF"/>
                </a:solidFill>
                <a:latin typeface="Rustic Printed"/>
                <a:ea typeface="Rustic Printed"/>
                <a:cs typeface="Rustic Printed"/>
                <a:sym typeface="Rustic Printed"/>
              </a:rPr>
              <a:t>Unresolved Crimes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514</Words>
  <Application>Microsoft Office PowerPoint</Application>
  <PresentationFormat>Custom</PresentationFormat>
  <Paragraphs>68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Canva Sans Medium</vt:lpstr>
      <vt:lpstr>Calibri</vt:lpstr>
      <vt:lpstr>Arial</vt:lpstr>
      <vt:lpstr>Rustic Printed</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Colorful Modern Business Infographic Presentation</dc:title>
  <cp:lastModifiedBy>endah</cp:lastModifiedBy>
  <cp:revision>7</cp:revision>
  <dcterms:created xsi:type="dcterms:W3CDTF">2006-08-16T00:00:00Z</dcterms:created>
  <dcterms:modified xsi:type="dcterms:W3CDTF">2024-09-02T10:33:10Z</dcterms:modified>
  <dc:identifier>DAGLlwBboTo</dc:identifier>
</cp:coreProperties>
</file>